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176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ca-E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ca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ca-E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a-ES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ca-E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a-E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a-ES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ca-ES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685800" y="2130480"/>
            <a:ext cx="7772040" cy="68130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ca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ca-E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a-E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a-E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a-ES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ca-E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a-E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a-E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a-ES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ca-E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a-E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a-E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a-ES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ca-E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a-E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a-ES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ca-E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a-E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a-E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a-E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a-ES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ca-E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a-E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a-E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a-E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a-E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a-E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a-ES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ca-E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ca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ca-E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a-ES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ca-E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a-E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a-ES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ca-ES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subTitle"/>
          </p:nvPr>
        </p:nvSpPr>
        <p:spPr>
          <a:xfrm>
            <a:off x="685800" y="2130480"/>
            <a:ext cx="7772040" cy="68130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ca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ca-E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a-E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a-E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a-ES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ca-E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a-E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a-E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a-ES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ca-E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a-E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a-E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a-ES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ca-E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a-E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a-ES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ca-E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a-E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a-E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3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a-E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PlaceHolder 5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a-ES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ca-E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a-E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a-E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a-E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9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a-E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0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a-E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1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a-ES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</p:spPr>
        <p:txBody>
          <a:bodyPr tIns="91440" bIns="91440" anchor="ctr">
            <a:noAutofit/>
          </a:bodyPr>
          <a:lstStyle/>
          <a:p>
            <a:r>
              <a:rPr lang="ca-ES" sz="4400" b="0" strike="noStrike" spc="-1">
                <a:solidFill>
                  <a:srgbClr val="000000"/>
                </a:solidFill>
                <a:latin typeface="Arial"/>
              </a:rPr>
              <a:t>Feu clic per a editar el format del text del títol</a:t>
            </a:r>
          </a:p>
        </p:txBody>
      </p:sp>
      <p:sp>
        <p:nvSpPr>
          <p:cNvPr id="6" name="PlaceHolder 2"/>
          <p:cNvSpPr>
            <a:spLocks noGrp="1"/>
          </p:cNvSpPr>
          <p:nvPr>
            <p:ph type="dt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</p:spPr>
        <p:txBody>
          <a:bodyPr tIns="91440" bIns="91440" anchor="ctr">
            <a:noAutofit/>
          </a:bodyPr>
          <a:lstStyle/>
          <a:p>
            <a:endParaRPr lang="ca-ES" sz="2400" b="0" strike="noStrike" spc="-1"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</p:spPr>
        <p:txBody>
          <a:bodyPr tIns="91440" bIns="91440" anchor="ctr">
            <a:noAutofit/>
          </a:bodyPr>
          <a:lstStyle/>
          <a:p>
            <a:endParaRPr lang="ca-ES" sz="2400" b="0" strike="noStrike" spc="-1"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algn="r">
              <a:lnSpc>
                <a:spcPct val="100000"/>
              </a:lnSpc>
              <a:tabLst>
                <a:tab pos="0" algn="l"/>
              </a:tabLst>
            </a:pPr>
            <a:fld id="{E8713BB3-5269-44BD-AAE4-96C62EFA062E}" type="slidenum">
              <a:rPr lang="ca-ES" sz="1200" b="0" strike="noStrike" spc="-1">
                <a:solidFill>
                  <a:srgbClr val="888888"/>
                </a:solidFill>
                <a:latin typeface="Calibri"/>
                <a:ea typeface="Calibri"/>
              </a:rPr>
              <a:t>‹#›</a:t>
            </a:fld>
            <a:endParaRPr lang="ca-ES" sz="1200" b="0" strike="noStrike" spc="-1"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ca-ES" sz="1400" b="0" strike="noStrike" spc="-1">
                <a:solidFill>
                  <a:srgbClr val="000000"/>
                </a:solidFill>
                <a:latin typeface="Arial"/>
              </a:rPr>
              <a:t>Feu clic per a editar el format del text de l'esquema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ca-ES" sz="1400" b="0" strike="noStrike" spc="-1">
                <a:solidFill>
                  <a:srgbClr val="000000"/>
                </a:solidFill>
                <a:latin typeface="Arial"/>
              </a:rPr>
              <a:t>Segon nivell d'esquema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ca-ES" sz="1400" b="0" strike="noStrike" spc="-1">
                <a:solidFill>
                  <a:srgbClr val="000000"/>
                </a:solidFill>
                <a:latin typeface="Arial"/>
              </a:rPr>
              <a:t>Tercer nivell d'esquema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ca-ES" sz="1400" b="0" strike="noStrike" spc="-1">
                <a:solidFill>
                  <a:srgbClr val="000000"/>
                </a:solidFill>
                <a:latin typeface="Arial"/>
              </a:rPr>
              <a:t>Quart nivell d'esquema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ca-ES" sz="2000" b="0" strike="noStrike" spc="-1">
                <a:solidFill>
                  <a:srgbClr val="000000"/>
                </a:solidFill>
                <a:latin typeface="Arial"/>
              </a:rPr>
              <a:t>Cinquè nivell d'esquema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ca-ES" sz="2000" b="0" strike="noStrike" spc="-1">
                <a:solidFill>
                  <a:srgbClr val="000000"/>
                </a:solidFill>
                <a:latin typeface="Arial"/>
              </a:rPr>
              <a:t>Sisè nivell d'esquema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ca-ES" sz="2000" b="0" strike="noStrike" spc="-1">
                <a:solidFill>
                  <a:srgbClr val="000000"/>
                </a:solidFill>
                <a:latin typeface="Arial"/>
              </a:rPr>
              <a:t>Setè nivell d'esquema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dt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</p:spPr>
        <p:txBody>
          <a:bodyPr tIns="91440" bIns="91440" anchor="ctr">
            <a:noAutofit/>
          </a:bodyPr>
          <a:lstStyle/>
          <a:p>
            <a:endParaRPr lang="ca-ES" sz="2400" b="0" strike="noStrike" spc="-1">
              <a:latin typeface="Times New Roman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ftr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</p:spPr>
        <p:txBody>
          <a:bodyPr tIns="91440" bIns="91440" anchor="ctr">
            <a:noAutofit/>
          </a:bodyPr>
          <a:lstStyle/>
          <a:p>
            <a:endParaRPr lang="ca-ES" sz="2400" b="0" strike="noStrike" spc="-1">
              <a:latin typeface="Times New Roman"/>
            </a:endParaRPr>
          </a:p>
        </p:txBody>
      </p:sp>
      <p:sp>
        <p:nvSpPr>
          <p:cNvPr id="43" name="PlaceHolder 3"/>
          <p:cNvSpPr>
            <a:spLocks noGrp="1"/>
          </p:cNvSpPr>
          <p:nvPr>
            <p:ph type="sldNum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algn="r">
              <a:lnSpc>
                <a:spcPct val="100000"/>
              </a:lnSpc>
              <a:tabLst>
                <a:tab pos="0" algn="l"/>
              </a:tabLst>
            </a:pPr>
            <a:fld id="{254BC0EF-927F-4B41-B321-8CD9EC272626}" type="slidenum">
              <a:rPr lang="ca-ES" sz="1200" b="0" strike="noStrike" spc="-1">
                <a:solidFill>
                  <a:srgbClr val="888888"/>
                </a:solidFill>
                <a:latin typeface="Calibri"/>
                <a:ea typeface="Calibri"/>
              </a:rPr>
              <a:t>‹#›</a:t>
            </a:fld>
            <a:endParaRPr lang="ca-ES" sz="1200" b="0" strike="noStrike" spc="-1">
              <a:latin typeface="Times New Roman"/>
            </a:endParaRPr>
          </a:p>
        </p:txBody>
      </p:sp>
      <p:sp>
        <p:nvSpPr>
          <p:cNvPr id="44" name="PlaceHolder 4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ca-ES" sz="1400" b="0" strike="noStrike" spc="-1">
                <a:solidFill>
                  <a:srgbClr val="000000"/>
                </a:solidFill>
                <a:latin typeface="Arial"/>
              </a:rPr>
              <a:t>Feu clic per a editar el format del text del títol</a:t>
            </a:r>
          </a:p>
        </p:txBody>
      </p:sp>
      <p:sp>
        <p:nvSpPr>
          <p:cNvPr id="45" name="PlaceHolder 5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ca-ES" sz="1400" b="0" strike="noStrike" spc="-1">
                <a:solidFill>
                  <a:srgbClr val="000000"/>
                </a:solidFill>
                <a:latin typeface="Arial"/>
              </a:rPr>
              <a:t>Feu clic per a editar el format del text de l'esquema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ca-ES" sz="1400" b="0" strike="noStrike" spc="-1">
                <a:solidFill>
                  <a:srgbClr val="000000"/>
                </a:solidFill>
                <a:latin typeface="Arial"/>
              </a:rPr>
              <a:t>Segon nivell d'esquema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ca-ES" sz="1400" b="0" strike="noStrike" spc="-1">
                <a:solidFill>
                  <a:srgbClr val="000000"/>
                </a:solidFill>
                <a:latin typeface="Arial"/>
              </a:rPr>
              <a:t>Tercer nivell d'esquema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ca-ES" sz="1400" b="0" strike="noStrike" spc="-1">
                <a:solidFill>
                  <a:srgbClr val="000000"/>
                </a:solidFill>
                <a:latin typeface="Arial"/>
              </a:rPr>
              <a:t>Quart nivell d'esquema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ca-ES" sz="2000" b="0" strike="noStrike" spc="-1">
                <a:solidFill>
                  <a:srgbClr val="000000"/>
                </a:solidFill>
                <a:latin typeface="Arial"/>
              </a:rPr>
              <a:t>Cinquè nivell d'esquema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ca-ES" sz="2000" b="0" strike="noStrike" spc="-1">
                <a:solidFill>
                  <a:srgbClr val="000000"/>
                </a:solidFill>
                <a:latin typeface="Arial"/>
              </a:rPr>
              <a:t>Sisè nivell d'esquema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ca-ES" sz="2000" b="0" strike="noStrike" spc="-1">
                <a:solidFill>
                  <a:srgbClr val="000000"/>
                </a:solidFill>
                <a:latin typeface="Arial"/>
              </a:rPr>
              <a:t>Setè nivell d'esquema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cambridgeenglish.org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cemdesk.com/examensgirona/codigos/es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extShape 1"/>
          <p:cNvSpPr txBox="1"/>
          <p:nvPr/>
        </p:nvSpPr>
        <p:spPr>
          <a:xfrm>
            <a:off x="539640" y="260640"/>
            <a:ext cx="7772040" cy="93564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ca-ES" sz="4000" b="0" strike="noStrike" spc="-1">
                <a:solidFill>
                  <a:srgbClr val="000000"/>
                </a:solidFill>
                <a:latin typeface="Calibri"/>
                <a:ea typeface="Calibri"/>
              </a:rPr>
              <a:t>                  </a:t>
            </a:r>
            <a:r>
              <a:rPr lang="ca-ES" sz="4000" b="0" strike="noStrike" spc="-1">
                <a:solidFill>
                  <a:srgbClr val="000000"/>
                </a:solidFill>
                <a:latin typeface="Times New Roman"/>
                <a:ea typeface="Times New Roman"/>
              </a:rPr>
              <a:t>Cambridge English Exams</a:t>
            </a:r>
            <a:endParaRPr lang="ca-ES" sz="40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83" name="Shape 85"/>
          <p:cNvPicPr/>
          <p:nvPr/>
        </p:nvPicPr>
        <p:blipFill>
          <a:blip r:embed="rId2"/>
          <a:stretch/>
        </p:blipFill>
        <p:spPr>
          <a:xfrm>
            <a:off x="615960" y="586080"/>
            <a:ext cx="987120" cy="407160"/>
          </a:xfrm>
          <a:prstGeom prst="rect">
            <a:avLst/>
          </a:prstGeom>
          <a:ln w="0">
            <a:noFill/>
          </a:ln>
        </p:spPr>
      </p:pic>
      <p:pic>
        <p:nvPicPr>
          <p:cNvPr id="84" name="Shape 86"/>
          <p:cNvPicPr/>
          <p:nvPr/>
        </p:nvPicPr>
        <p:blipFill>
          <a:blip r:embed="rId3"/>
          <a:stretch/>
        </p:blipFill>
        <p:spPr>
          <a:xfrm>
            <a:off x="611640" y="324360"/>
            <a:ext cx="1815840" cy="261720"/>
          </a:xfrm>
          <a:prstGeom prst="rect">
            <a:avLst/>
          </a:prstGeom>
          <a:ln w="0">
            <a:noFill/>
          </a:ln>
        </p:spPr>
      </p:pic>
      <p:sp>
        <p:nvSpPr>
          <p:cNvPr id="85" name="TextShape 2"/>
          <p:cNvSpPr txBox="1"/>
          <p:nvPr/>
        </p:nvSpPr>
        <p:spPr>
          <a:xfrm>
            <a:off x="1109880" y="1484640"/>
            <a:ext cx="6894000" cy="41760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endParaRPr lang="ca-ES" sz="3200" b="0" strike="noStrike" spc="-1">
              <a:latin typeface="Arial"/>
            </a:endParaRPr>
          </a:p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ca-ES" sz="3200" b="0" strike="noStrike" spc="-1">
                <a:solidFill>
                  <a:srgbClr val="888888"/>
                </a:solidFill>
                <a:latin typeface="Calibri"/>
                <a:ea typeface="Calibri"/>
              </a:rPr>
              <a:t>CERTIFICACIONS D’ANGLÈS </a:t>
            </a:r>
            <a:endParaRPr lang="ca-ES" sz="3200" b="0" strike="noStrike" spc="-1">
              <a:latin typeface="Arial"/>
            </a:endParaRPr>
          </a:p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ca-ES" sz="3200" b="1" strike="noStrike" spc="-1">
                <a:solidFill>
                  <a:srgbClr val="888888"/>
                </a:solidFill>
                <a:latin typeface="Calibri"/>
                <a:ea typeface="Calibri"/>
              </a:rPr>
              <a:t>Cambridge University </a:t>
            </a:r>
            <a:endParaRPr lang="ca-ES" sz="3200" b="0" strike="noStrike" spc="-1">
              <a:latin typeface="Arial"/>
            </a:endParaRPr>
          </a:p>
          <a:p>
            <a:pPr algn="ctr">
              <a:lnSpc>
                <a:spcPct val="100000"/>
              </a:lnSpc>
              <a:tabLst>
                <a:tab pos="0" algn="l"/>
              </a:tabLst>
            </a:pPr>
            <a:endParaRPr lang="ca-ES" sz="3200" b="0" strike="noStrike" spc="-1">
              <a:latin typeface="Arial"/>
            </a:endParaRPr>
          </a:p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ca-ES" sz="3200" b="0" strike="noStrike" spc="-1">
                <a:solidFill>
                  <a:srgbClr val="888888"/>
                </a:solidFill>
                <a:latin typeface="Calibri"/>
                <a:ea typeface="Calibri"/>
              </a:rPr>
              <a:t>INSTITUT SA PALOMERA</a:t>
            </a:r>
            <a:endParaRPr lang="ca-ES" sz="3200" b="0" strike="noStrike" spc="-1">
              <a:latin typeface="Arial"/>
            </a:endParaRPr>
          </a:p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ca-ES" sz="3200" b="0" strike="noStrike" spc="-1">
                <a:solidFill>
                  <a:srgbClr val="888888"/>
                </a:solidFill>
                <a:latin typeface="Calibri"/>
                <a:ea typeface="Calibri"/>
              </a:rPr>
              <a:t>DISSABTE 18 DE JUNY 2022</a:t>
            </a:r>
            <a:endParaRPr lang="ca-ES" sz="3200" b="0" strike="noStrike" spc="-1">
              <a:latin typeface="Arial"/>
            </a:endParaRPr>
          </a:p>
          <a:p>
            <a:pPr algn="ctr">
              <a:lnSpc>
                <a:spcPct val="100000"/>
              </a:lnSpc>
              <a:spcBef>
                <a:spcPts val="641"/>
              </a:spcBef>
              <a:tabLst>
                <a:tab pos="0" algn="l"/>
              </a:tabLst>
            </a:pPr>
            <a:endParaRPr lang="ca-ES" sz="32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TextShape 1"/>
          <p:cNvSpPr txBox="1"/>
          <p:nvPr/>
        </p:nvSpPr>
        <p:spPr>
          <a:xfrm>
            <a:off x="539640" y="260640"/>
            <a:ext cx="7772040" cy="93564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ca-ES" sz="4000" b="0" strike="noStrike" spc="-1">
                <a:solidFill>
                  <a:srgbClr val="000000"/>
                </a:solidFill>
                <a:latin typeface="Calibri"/>
                <a:ea typeface="Calibri"/>
              </a:rPr>
              <a:t>                  </a:t>
            </a:r>
            <a:r>
              <a:rPr lang="ca-ES" sz="4000" b="0" strike="noStrike" spc="-1">
                <a:solidFill>
                  <a:srgbClr val="000000"/>
                </a:solidFill>
                <a:latin typeface="Times New Roman"/>
                <a:ea typeface="Times New Roman"/>
              </a:rPr>
              <a:t>Cambridge English Exams</a:t>
            </a:r>
            <a:endParaRPr lang="ca-ES" sz="4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7" name="TextShape 2"/>
          <p:cNvSpPr txBox="1"/>
          <p:nvPr/>
        </p:nvSpPr>
        <p:spPr>
          <a:xfrm>
            <a:off x="611640" y="1484640"/>
            <a:ext cx="7632360" cy="489636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ca-ES" sz="3200" b="0" strike="noStrike" spc="-1">
                <a:solidFill>
                  <a:srgbClr val="888888"/>
                </a:solidFill>
                <a:latin typeface="Calibri"/>
                <a:ea typeface="Calibri"/>
              </a:rPr>
              <a:t>INS Sa Palomera: seu oficial per als exàmens oficials KET, PET i FCE de Cambridge</a:t>
            </a:r>
            <a:endParaRPr lang="ca-ES" sz="3200" b="0" strike="noStrike" spc="-1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  <a:tabLst>
                <a:tab pos="0" algn="l"/>
              </a:tabLst>
            </a:pPr>
            <a:r>
              <a:rPr lang="ca-ES" sz="3200" b="0" strike="noStrike" spc="-1">
                <a:solidFill>
                  <a:srgbClr val="888888"/>
                </a:solidFill>
                <a:latin typeface="Calibri"/>
                <a:ea typeface="Calibri"/>
              </a:rPr>
              <a:t>TIPUS d’EXÀMENS:</a:t>
            </a:r>
            <a:endParaRPr lang="ca-ES" sz="3200" b="0" strike="noStrike" spc="-1">
              <a:latin typeface="Arial"/>
            </a:endParaRPr>
          </a:p>
        </p:txBody>
      </p:sp>
      <p:pic>
        <p:nvPicPr>
          <p:cNvPr id="88" name="Shape 102"/>
          <p:cNvPicPr/>
          <p:nvPr/>
        </p:nvPicPr>
        <p:blipFill>
          <a:blip r:embed="rId2"/>
          <a:stretch/>
        </p:blipFill>
        <p:spPr>
          <a:xfrm>
            <a:off x="615960" y="586080"/>
            <a:ext cx="987120" cy="407160"/>
          </a:xfrm>
          <a:prstGeom prst="rect">
            <a:avLst/>
          </a:prstGeom>
          <a:ln w="0">
            <a:noFill/>
          </a:ln>
        </p:spPr>
      </p:pic>
      <p:pic>
        <p:nvPicPr>
          <p:cNvPr id="89" name="Shape 103"/>
          <p:cNvPicPr/>
          <p:nvPr/>
        </p:nvPicPr>
        <p:blipFill>
          <a:blip r:embed="rId3"/>
          <a:stretch/>
        </p:blipFill>
        <p:spPr>
          <a:xfrm>
            <a:off x="611640" y="324360"/>
            <a:ext cx="1815840" cy="261720"/>
          </a:xfrm>
          <a:prstGeom prst="rect">
            <a:avLst/>
          </a:prstGeom>
          <a:ln w="0">
            <a:noFill/>
          </a:ln>
        </p:spPr>
      </p:pic>
      <p:graphicFrame>
        <p:nvGraphicFramePr>
          <p:cNvPr id="90" name="Table 3"/>
          <p:cNvGraphicFramePr/>
          <p:nvPr/>
        </p:nvGraphicFramePr>
        <p:xfrm>
          <a:off x="615960" y="3789000"/>
          <a:ext cx="7632360" cy="2059200"/>
        </p:xfrm>
        <a:graphic>
          <a:graphicData uri="http://schemas.openxmlformats.org/drawingml/2006/table">
            <a:tbl>
              <a:tblPr/>
              <a:tblGrid>
                <a:gridCol w="201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4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483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083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596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ca-ES" sz="1800" b="1" strike="noStrike" spc="-1">
                          <a:solidFill>
                            <a:srgbClr val="FFFFFF"/>
                          </a:solidFill>
                          <a:latin typeface="Arial"/>
                          <a:ea typeface="Arial"/>
                        </a:rPr>
                        <a:t>Exam</a:t>
                      </a:r>
                      <a:endParaRPr lang="ca-ES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ca-ES" sz="1800" b="1" strike="noStrike" spc="-1">
                          <a:solidFill>
                            <a:srgbClr val="FFFFFF"/>
                          </a:solidFill>
                          <a:latin typeface="Calibri"/>
                          <a:ea typeface="Calibri"/>
                        </a:rPr>
                        <a:t>Full name</a:t>
                      </a:r>
                      <a:endParaRPr lang="ca-ES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ca-ES" sz="1800" b="1" strike="noStrike" spc="-1">
                          <a:solidFill>
                            <a:srgbClr val="FFFFFF"/>
                          </a:solidFill>
                          <a:latin typeface="Calibri"/>
                          <a:ea typeface="Calibri"/>
                        </a:rPr>
                        <a:t>Nivell MECR</a:t>
                      </a:r>
                      <a:endParaRPr lang="ca-ES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ca-ES" sz="1800" b="1" strike="noStrike" spc="-1">
                          <a:solidFill>
                            <a:srgbClr val="FFFFFF"/>
                          </a:solidFill>
                          <a:latin typeface="Arial"/>
                          <a:ea typeface="Arial"/>
                        </a:rPr>
                        <a:t>Equivalència aprox. ESO-BAT</a:t>
                      </a:r>
                      <a:endParaRPr lang="ca-ES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37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ca-ES" sz="1800" b="0" strike="noStrike" spc="-1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KET FOR SCHOOLS</a:t>
                      </a:r>
                      <a:endParaRPr lang="ca-ES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FD7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ca-ES" sz="1800" b="0" strike="noStrike" spc="-1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Key English Test</a:t>
                      </a:r>
                      <a:endParaRPr lang="ca-ES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FD7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ca-ES" sz="1800" b="0" strike="noStrike" spc="-1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A2</a:t>
                      </a:r>
                      <a:endParaRPr lang="ca-ES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FD7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ca-ES" sz="1800" b="0" strike="noStrike" spc="-1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2n ESO</a:t>
                      </a:r>
                      <a:endParaRPr lang="ca-ES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FD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37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ca-ES" sz="1800" b="0" strike="noStrike" spc="-1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PET FOR SCHOOLS</a:t>
                      </a:r>
                      <a:endParaRPr lang="ca-ES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8EC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ca-ES" sz="1800" b="0" strike="noStrike" spc="-1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Preliminary English Test</a:t>
                      </a:r>
                      <a:endParaRPr lang="ca-ES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8EC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ca-ES" sz="1800" b="0" strike="noStrike" spc="-1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B1</a:t>
                      </a:r>
                      <a:endParaRPr lang="ca-ES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8EC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ca-ES" sz="1800" b="0" strike="noStrike" spc="-1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4t ESO</a:t>
                      </a:r>
                      <a:endParaRPr lang="ca-ES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8EC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596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ca-ES" sz="1800" b="0" strike="noStrike" spc="-1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FCE  FOR SCHOOLS</a:t>
                      </a:r>
                      <a:endParaRPr lang="ca-ES" sz="1800" b="0" strike="noStrike" spc="-1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ca-ES" sz="1800" b="0" strike="noStrike" spc="-1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CAE </a:t>
                      </a:r>
                      <a:endParaRPr lang="ca-ES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FD7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ca-ES" sz="1800" b="0" strike="noStrike" spc="-1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First Certificate of English</a:t>
                      </a:r>
                      <a:endParaRPr lang="ca-ES" sz="1800" b="0" strike="noStrike" spc="-1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ca-ES" sz="1800" b="0" strike="noStrike" spc="-1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Advanced</a:t>
                      </a:r>
                      <a:endParaRPr lang="ca-ES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FD7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ca-ES" sz="1800" b="0" strike="noStrike" spc="-1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B2</a:t>
                      </a:r>
                      <a:endParaRPr lang="ca-ES" sz="1800" b="0" strike="noStrike" spc="-1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ca-ES" sz="1800" b="0" strike="noStrike" spc="-1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C1</a:t>
                      </a:r>
                      <a:endParaRPr lang="ca-ES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FD7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ca-ES" sz="1800" b="0" strike="noStrike" spc="-1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BATXILLERAT</a:t>
                      </a:r>
                      <a:endParaRPr lang="ca-ES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FD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Picture 2" descr="Resultat d'imatges de RESULTS CAMBRIDGE EXAMS"/>
          <p:cNvPicPr/>
          <p:nvPr/>
        </p:nvPicPr>
        <p:blipFill>
          <a:blip r:embed="rId2"/>
          <a:stretch/>
        </p:blipFill>
        <p:spPr>
          <a:xfrm>
            <a:off x="827640" y="476640"/>
            <a:ext cx="7848360" cy="620352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Picture 4" descr="Resultat d'imatges de RESULTS CAMBRIDGE EXAMS"/>
          <p:cNvPicPr/>
          <p:nvPr/>
        </p:nvPicPr>
        <p:blipFill>
          <a:blip r:embed="rId2"/>
          <a:stretch/>
        </p:blipFill>
        <p:spPr>
          <a:xfrm>
            <a:off x="1043640" y="476640"/>
            <a:ext cx="4320000" cy="590436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TextShape 1"/>
          <p:cNvSpPr txBox="1"/>
          <p:nvPr/>
        </p:nvSpPr>
        <p:spPr>
          <a:xfrm>
            <a:off x="539640" y="260640"/>
            <a:ext cx="7772040" cy="93564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ca-ES" sz="4000" b="0" strike="noStrike" spc="-1">
                <a:solidFill>
                  <a:srgbClr val="000000"/>
                </a:solidFill>
                <a:latin typeface="Calibri"/>
                <a:ea typeface="Calibri"/>
              </a:rPr>
              <a:t>                  </a:t>
            </a:r>
            <a:r>
              <a:rPr lang="ca-ES" sz="4000" b="0" strike="noStrike" spc="-1">
                <a:solidFill>
                  <a:srgbClr val="000000"/>
                </a:solidFill>
                <a:latin typeface="Times New Roman"/>
                <a:ea typeface="Times New Roman"/>
              </a:rPr>
              <a:t>Cambridge English Exams</a:t>
            </a:r>
            <a:endParaRPr lang="ca-ES" sz="4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4" name="TextShape 2"/>
          <p:cNvSpPr txBox="1"/>
          <p:nvPr/>
        </p:nvSpPr>
        <p:spPr>
          <a:xfrm>
            <a:off x="611640" y="1268640"/>
            <a:ext cx="7632360" cy="511236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ca-ES" sz="3200" b="1" u="sng" strike="noStrike" spc="-1">
                <a:solidFill>
                  <a:srgbClr val="888888"/>
                </a:solidFill>
                <a:uFillTx/>
                <a:latin typeface="Calibri"/>
                <a:ea typeface="Calibri"/>
              </a:rPr>
              <a:t>TAXES 2022 </a:t>
            </a:r>
            <a:endParaRPr lang="ca-ES" sz="3200" b="0" strike="noStrike" spc="-1">
              <a:latin typeface="Arial"/>
            </a:endParaRPr>
          </a:p>
          <a:p>
            <a:pPr>
              <a:lnSpc>
                <a:spcPct val="100000"/>
              </a:lnSpc>
              <a:tabLst>
                <a:tab pos="0" algn="l"/>
              </a:tabLst>
            </a:pPr>
            <a:endParaRPr lang="ca-ES" sz="3200" b="0" strike="noStrike" spc="-1">
              <a:latin typeface="Arial"/>
            </a:endParaRPr>
          </a:p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ca-ES" sz="1600" b="1" u="sng" strike="noStrike" spc="-1">
                <a:solidFill>
                  <a:srgbClr val="888888"/>
                </a:solidFill>
                <a:uFillTx/>
                <a:latin typeface="Calibri"/>
                <a:ea typeface="Calibri"/>
              </a:rPr>
              <a:t>Organitzadora acadèmia: EXÀMENS GIRONA</a:t>
            </a:r>
            <a:endParaRPr lang="ca-ES" sz="1600" b="0" strike="noStrike" spc="-1">
              <a:latin typeface="Arial"/>
            </a:endParaRPr>
          </a:p>
          <a:p>
            <a:pPr>
              <a:lnSpc>
                <a:spcPct val="100000"/>
              </a:lnSpc>
              <a:spcBef>
                <a:spcPts val="479"/>
              </a:spcBef>
              <a:tabLst>
                <a:tab pos="0" algn="l"/>
              </a:tabLst>
            </a:pPr>
            <a:r>
              <a:rPr lang="ca-ES" sz="2400" b="0" strike="noStrike" spc="-1">
                <a:solidFill>
                  <a:srgbClr val="888888"/>
                </a:solidFill>
                <a:latin typeface="Calibri"/>
                <a:ea typeface="Calibri"/>
              </a:rPr>
              <a:t>KET: 96,50 €				</a:t>
            </a:r>
            <a:endParaRPr lang="ca-ES" sz="2400" b="0" strike="noStrike" spc="-1">
              <a:latin typeface="Arial"/>
            </a:endParaRPr>
          </a:p>
          <a:p>
            <a:pPr>
              <a:lnSpc>
                <a:spcPct val="100000"/>
              </a:lnSpc>
              <a:spcBef>
                <a:spcPts val="479"/>
              </a:spcBef>
              <a:tabLst>
                <a:tab pos="0" algn="l"/>
              </a:tabLst>
            </a:pPr>
            <a:r>
              <a:rPr lang="ca-ES" sz="2400" b="0" strike="noStrike" spc="-1">
                <a:solidFill>
                  <a:srgbClr val="888888"/>
                </a:solidFill>
                <a:latin typeface="Calibri"/>
                <a:ea typeface="Calibri"/>
              </a:rPr>
              <a:t>PET: 104,50€				</a:t>
            </a:r>
            <a:endParaRPr lang="ca-ES" sz="2400" b="0" strike="noStrike" spc="-1">
              <a:latin typeface="Arial"/>
            </a:endParaRPr>
          </a:p>
          <a:p>
            <a:pPr>
              <a:lnSpc>
                <a:spcPct val="100000"/>
              </a:lnSpc>
              <a:spcBef>
                <a:spcPts val="479"/>
              </a:spcBef>
              <a:tabLst>
                <a:tab pos="0" algn="l"/>
              </a:tabLst>
            </a:pPr>
            <a:r>
              <a:rPr lang="ca-ES" sz="2400" b="0" strike="noStrike" spc="-1">
                <a:solidFill>
                  <a:srgbClr val="888888"/>
                </a:solidFill>
                <a:latin typeface="Calibri"/>
                <a:ea typeface="Calibri"/>
              </a:rPr>
              <a:t>FCE: 192 €			</a:t>
            </a:r>
            <a:endParaRPr lang="ca-ES" sz="2400" b="0" strike="noStrike" spc="-1">
              <a:latin typeface="Arial"/>
            </a:endParaRPr>
          </a:p>
          <a:p>
            <a:pPr>
              <a:lnSpc>
                <a:spcPct val="100000"/>
              </a:lnSpc>
              <a:spcBef>
                <a:spcPts val="479"/>
              </a:spcBef>
              <a:tabLst>
                <a:tab pos="0" algn="l"/>
              </a:tabLst>
            </a:pPr>
            <a:r>
              <a:rPr lang="ca-ES" sz="2400" b="0" strike="noStrike" spc="-1">
                <a:solidFill>
                  <a:srgbClr val="888888"/>
                </a:solidFill>
                <a:latin typeface="Calibri"/>
                <a:ea typeface="Calibri"/>
              </a:rPr>
              <a:t>CAE: 202€</a:t>
            </a:r>
            <a:r>
              <a:rPr lang="ca-ES" sz="1200" b="0" strike="noStrike" spc="-1">
                <a:solidFill>
                  <a:srgbClr val="888888"/>
                </a:solidFill>
                <a:latin typeface="Calibri"/>
                <a:ea typeface="Calibri"/>
              </a:rPr>
              <a:t> </a:t>
            </a:r>
            <a:endParaRPr lang="ca-ES" sz="1200" b="0" strike="noStrike" spc="-1">
              <a:latin typeface="Arial"/>
            </a:endParaRPr>
          </a:p>
          <a:p>
            <a:pPr>
              <a:lnSpc>
                <a:spcPct val="100000"/>
              </a:lnSpc>
              <a:spcBef>
                <a:spcPts val="479"/>
              </a:spcBef>
              <a:tabLst>
                <a:tab pos="0" algn="l"/>
              </a:tabLst>
            </a:pPr>
            <a:endParaRPr lang="ca-ES" sz="1200" b="0" strike="noStrike" spc="-1">
              <a:latin typeface="Arial"/>
            </a:endParaRPr>
          </a:p>
          <a:p>
            <a:pPr>
              <a:lnSpc>
                <a:spcPct val="100000"/>
              </a:lnSpc>
              <a:spcBef>
                <a:spcPts val="479"/>
              </a:spcBef>
              <a:tabLst>
                <a:tab pos="0" algn="l"/>
              </a:tabLst>
            </a:pPr>
            <a:r>
              <a:rPr lang="ca-ES" sz="2400" b="1" strike="noStrike" spc="-1">
                <a:solidFill>
                  <a:srgbClr val="888888"/>
                </a:solidFill>
                <a:latin typeface="Calibri"/>
                <a:ea typeface="Calibri"/>
              </a:rPr>
              <a:t>ON?</a:t>
            </a:r>
            <a:r>
              <a:rPr lang="ca-ES" sz="2400" b="0" strike="noStrike" spc="-1">
                <a:solidFill>
                  <a:srgbClr val="888888"/>
                </a:solidFill>
                <a:latin typeface="Calibri"/>
                <a:ea typeface="Calibri"/>
              </a:rPr>
              <a:t> INSTITUT SA PALOMERA, els alumnes no s’han de moure i el fan en un ambient  conegut amb els seus companys a preus molt ajustats (sense CAP comissió). </a:t>
            </a:r>
            <a:endParaRPr lang="ca-ES" sz="2400" b="0" strike="noStrike" spc="-1">
              <a:latin typeface="Arial"/>
            </a:endParaRPr>
          </a:p>
          <a:p>
            <a:pPr>
              <a:lnSpc>
                <a:spcPct val="100000"/>
              </a:lnSpc>
              <a:spcBef>
                <a:spcPts val="479"/>
              </a:spcBef>
              <a:tabLst>
                <a:tab pos="0" algn="l"/>
              </a:tabLst>
            </a:pPr>
            <a:r>
              <a:rPr lang="ca-ES" sz="2400" b="1" strike="noStrike" spc="-1">
                <a:solidFill>
                  <a:srgbClr val="888888"/>
                </a:solidFill>
                <a:latin typeface="Calibri"/>
                <a:ea typeface="Calibri"/>
              </a:rPr>
              <a:t>QUAN?</a:t>
            </a:r>
            <a:r>
              <a:rPr lang="ca-ES" sz="2400" b="0" strike="noStrike" spc="-1">
                <a:solidFill>
                  <a:srgbClr val="888888"/>
                </a:solidFill>
                <a:latin typeface="Calibri"/>
                <a:ea typeface="Calibri"/>
              </a:rPr>
              <a:t> Dissabte 18 de juny pel matí</a:t>
            </a:r>
            <a:endParaRPr lang="ca-ES" sz="2400" b="0" strike="noStrike" spc="-1">
              <a:latin typeface="Arial"/>
            </a:endParaRPr>
          </a:p>
          <a:p>
            <a:pPr>
              <a:lnSpc>
                <a:spcPct val="100000"/>
              </a:lnSpc>
              <a:spcBef>
                <a:spcPts val="479"/>
              </a:spcBef>
              <a:tabLst>
                <a:tab pos="0" algn="l"/>
              </a:tabLst>
            </a:pPr>
            <a:endParaRPr lang="ca-ES" sz="2400" b="0" strike="noStrike" spc="-1">
              <a:latin typeface="Arial"/>
            </a:endParaRPr>
          </a:p>
          <a:p>
            <a:pPr>
              <a:lnSpc>
                <a:spcPct val="100000"/>
              </a:lnSpc>
              <a:spcBef>
                <a:spcPts val="479"/>
              </a:spcBef>
              <a:tabLst>
                <a:tab pos="0" algn="l"/>
              </a:tabLst>
            </a:pPr>
            <a:endParaRPr lang="ca-ES" sz="2400" b="0" strike="noStrike" spc="-1">
              <a:latin typeface="Arial"/>
            </a:endParaRPr>
          </a:p>
        </p:txBody>
      </p:sp>
      <p:pic>
        <p:nvPicPr>
          <p:cNvPr id="95" name="Shape 111"/>
          <p:cNvPicPr/>
          <p:nvPr/>
        </p:nvPicPr>
        <p:blipFill>
          <a:blip r:embed="rId2"/>
          <a:stretch/>
        </p:blipFill>
        <p:spPr>
          <a:xfrm>
            <a:off x="615960" y="586080"/>
            <a:ext cx="987120" cy="407160"/>
          </a:xfrm>
          <a:prstGeom prst="rect">
            <a:avLst/>
          </a:prstGeom>
          <a:ln w="0">
            <a:noFill/>
          </a:ln>
        </p:spPr>
      </p:pic>
      <p:pic>
        <p:nvPicPr>
          <p:cNvPr id="96" name="Shape 112"/>
          <p:cNvPicPr/>
          <p:nvPr/>
        </p:nvPicPr>
        <p:blipFill>
          <a:blip r:embed="rId3"/>
          <a:stretch/>
        </p:blipFill>
        <p:spPr>
          <a:xfrm>
            <a:off x="611640" y="324360"/>
            <a:ext cx="1815840" cy="26172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TextShape 1"/>
          <p:cNvSpPr txBox="1"/>
          <p:nvPr/>
        </p:nvSpPr>
        <p:spPr>
          <a:xfrm>
            <a:off x="539640" y="260640"/>
            <a:ext cx="7772040" cy="93564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ca-ES" sz="4000" b="0" strike="noStrike" spc="-1">
                <a:solidFill>
                  <a:srgbClr val="000000"/>
                </a:solidFill>
                <a:latin typeface="Calibri"/>
                <a:ea typeface="Calibri"/>
              </a:rPr>
              <a:t>                  </a:t>
            </a:r>
            <a:r>
              <a:rPr lang="ca-ES" sz="4000" b="0" strike="noStrike" spc="-1">
                <a:solidFill>
                  <a:srgbClr val="000000"/>
                </a:solidFill>
                <a:latin typeface="Times New Roman"/>
                <a:ea typeface="Times New Roman"/>
              </a:rPr>
              <a:t>Cambridge English Exams</a:t>
            </a:r>
            <a:endParaRPr lang="ca-ES" sz="4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8" name="TextShape 2"/>
          <p:cNvSpPr txBox="1"/>
          <p:nvPr/>
        </p:nvSpPr>
        <p:spPr>
          <a:xfrm>
            <a:off x="611640" y="1268640"/>
            <a:ext cx="7632360" cy="511236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ca-ES" sz="1400" b="1" u="sng" strike="noStrike" spc="-1">
                <a:solidFill>
                  <a:srgbClr val="888888"/>
                </a:solidFill>
                <a:uFillTx/>
                <a:latin typeface="Calibri"/>
                <a:ea typeface="Calibri"/>
              </a:rPr>
              <a:t>Per saber el nivell aproximat i fer mostres d’examen:</a:t>
            </a:r>
            <a:endParaRPr lang="ca-ES" sz="1400" b="0" strike="noStrike" spc="-1">
              <a:latin typeface="Arial"/>
            </a:endParaRPr>
          </a:p>
          <a:p>
            <a:pPr>
              <a:lnSpc>
                <a:spcPct val="100000"/>
              </a:lnSpc>
              <a:spcBef>
                <a:spcPts val="479"/>
              </a:spcBef>
              <a:tabLst>
                <a:tab pos="0" algn="l"/>
              </a:tabLst>
            </a:pPr>
            <a:r>
              <a:rPr lang="ca-ES" sz="2400" b="0" strike="noStrike" spc="-1">
                <a:solidFill>
                  <a:srgbClr val="888888"/>
                </a:solidFill>
                <a:latin typeface="Calibri"/>
                <a:ea typeface="Calibri"/>
              </a:rPr>
              <a:t>Format de l’examen, tipus de preguntes, apartats, temps, models de preguntes i exàmens online a...</a:t>
            </a:r>
            <a:endParaRPr lang="ca-ES" sz="2400" b="0" strike="noStrike" spc="-1">
              <a:latin typeface="Arial"/>
            </a:endParaRPr>
          </a:p>
          <a:p>
            <a:pPr>
              <a:lnSpc>
                <a:spcPct val="100000"/>
              </a:lnSpc>
              <a:spcBef>
                <a:spcPts val="561"/>
              </a:spcBef>
              <a:tabLst>
                <a:tab pos="0" algn="l"/>
              </a:tabLst>
            </a:pPr>
            <a:r>
              <a:rPr lang="ca-ES" sz="2800" b="1" u="sng" strike="noStrike" spc="-1">
                <a:solidFill>
                  <a:srgbClr val="0000FF"/>
                </a:solidFill>
                <a:uFillTx/>
                <a:latin typeface="Calibri"/>
                <a:ea typeface="Calibri"/>
                <a:hlinkClick r:id="rId2"/>
              </a:rPr>
              <a:t>www.cambridgeenglish.org</a:t>
            </a:r>
            <a:endParaRPr lang="ca-ES" sz="2800" b="0" strike="noStrike" spc="-1">
              <a:latin typeface="Arial"/>
            </a:endParaRPr>
          </a:p>
          <a:p>
            <a:pPr>
              <a:lnSpc>
                <a:spcPct val="100000"/>
              </a:lnSpc>
              <a:spcBef>
                <a:spcPts val="479"/>
              </a:spcBef>
              <a:tabLst>
                <a:tab pos="0" algn="l"/>
              </a:tabLst>
            </a:pPr>
            <a:r>
              <a:rPr lang="ca-ES" sz="2400" b="1" strike="noStrike" spc="-1">
                <a:solidFill>
                  <a:srgbClr val="888888"/>
                </a:solidFill>
                <a:latin typeface="Calibri"/>
                <a:ea typeface="Calibri"/>
              </a:rPr>
              <a:t>Busqueu a EXAMS:</a:t>
            </a:r>
            <a:endParaRPr lang="ca-ES" sz="2400" b="0" strike="noStrike" spc="-1">
              <a:latin typeface="Arial"/>
            </a:endParaRPr>
          </a:p>
          <a:p>
            <a:pPr marL="343080" indent="-342720">
              <a:lnSpc>
                <a:spcPct val="100000"/>
              </a:lnSpc>
              <a:spcBef>
                <a:spcPts val="479"/>
              </a:spcBef>
              <a:buClr>
                <a:srgbClr val="888888"/>
              </a:buClr>
              <a:buFont typeface="Arial"/>
              <a:buChar char="•"/>
              <a:tabLst>
                <a:tab pos="0" algn="l"/>
              </a:tabLst>
            </a:pPr>
            <a:r>
              <a:rPr lang="ca-ES" sz="2400" b="1" strike="noStrike" spc="-1">
                <a:solidFill>
                  <a:srgbClr val="888888"/>
                </a:solidFill>
                <a:latin typeface="Calibri"/>
                <a:ea typeface="Calibri"/>
              </a:rPr>
              <a:t>Key (KET) for Schools</a:t>
            </a:r>
            <a:endParaRPr lang="ca-ES" sz="2400" b="0" strike="noStrike" spc="-1">
              <a:latin typeface="Arial"/>
            </a:endParaRPr>
          </a:p>
          <a:p>
            <a:pPr marL="343080" indent="-342720">
              <a:lnSpc>
                <a:spcPct val="100000"/>
              </a:lnSpc>
              <a:spcBef>
                <a:spcPts val="479"/>
              </a:spcBef>
              <a:buClr>
                <a:srgbClr val="888888"/>
              </a:buClr>
              <a:buFont typeface="Arial"/>
              <a:buChar char="•"/>
              <a:tabLst>
                <a:tab pos="0" algn="l"/>
              </a:tabLst>
            </a:pPr>
            <a:r>
              <a:rPr lang="ca-ES" sz="2400" b="1" strike="noStrike" spc="-1">
                <a:solidFill>
                  <a:srgbClr val="888888"/>
                </a:solidFill>
                <a:latin typeface="Calibri"/>
                <a:ea typeface="Calibri"/>
              </a:rPr>
              <a:t>Preliminary (PET) for Schools</a:t>
            </a:r>
            <a:endParaRPr lang="ca-ES" sz="2400" b="0" strike="noStrike" spc="-1">
              <a:latin typeface="Arial"/>
            </a:endParaRPr>
          </a:p>
          <a:p>
            <a:pPr marL="343080" indent="-342720">
              <a:lnSpc>
                <a:spcPct val="100000"/>
              </a:lnSpc>
              <a:spcBef>
                <a:spcPts val="479"/>
              </a:spcBef>
              <a:buClr>
                <a:srgbClr val="888888"/>
              </a:buClr>
              <a:buFont typeface="Arial"/>
              <a:buChar char="•"/>
              <a:tabLst>
                <a:tab pos="0" algn="l"/>
              </a:tabLst>
            </a:pPr>
            <a:r>
              <a:rPr lang="ca-ES" sz="2400" b="1" strike="noStrike" spc="-1">
                <a:solidFill>
                  <a:srgbClr val="888888"/>
                </a:solidFill>
                <a:latin typeface="Calibri"/>
                <a:ea typeface="Calibri"/>
              </a:rPr>
              <a:t>First (FCE) for Schools</a:t>
            </a:r>
            <a:endParaRPr lang="ca-ES" sz="2400" b="0" strike="noStrike" spc="-1">
              <a:latin typeface="Arial"/>
            </a:endParaRPr>
          </a:p>
          <a:p>
            <a:pPr marL="343080" indent="-342720">
              <a:lnSpc>
                <a:spcPct val="100000"/>
              </a:lnSpc>
              <a:spcBef>
                <a:spcPts val="479"/>
              </a:spcBef>
              <a:buClr>
                <a:srgbClr val="888888"/>
              </a:buClr>
              <a:buFont typeface="Arial"/>
              <a:buChar char="•"/>
              <a:tabLst>
                <a:tab pos="0" algn="l"/>
              </a:tabLst>
            </a:pPr>
            <a:r>
              <a:rPr lang="ca-ES" sz="2400" b="1" strike="noStrike" spc="-1">
                <a:solidFill>
                  <a:srgbClr val="888888"/>
                </a:solidFill>
                <a:latin typeface="Calibri"/>
                <a:ea typeface="Calibri"/>
              </a:rPr>
              <a:t>Advanced</a:t>
            </a:r>
            <a:endParaRPr lang="ca-ES" sz="2400" b="0" strike="noStrike" spc="-1">
              <a:latin typeface="Arial"/>
            </a:endParaRPr>
          </a:p>
          <a:p>
            <a:pPr>
              <a:lnSpc>
                <a:spcPct val="100000"/>
              </a:lnSpc>
              <a:spcBef>
                <a:spcPts val="479"/>
              </a:spcBef>
              <a:tabLst>
                <a:tab pos="0" algn="l"/>
              </a:tabLst>
            </a:pPr>
            <a:r>
              <a:rPr lang="ca-ES" sz="2400" b="1" strike="noStrike" spc="-1">
                <a:solidFill>
                  <a:srgbClr val="888888"/>
                </a:solidFill>
                <a:latin typeface="Calibri"/>
                <a:ea typeface="Calibri"/>
              </a:rPr>
              <a:t>Podeu demanar més material al vostre professor/a d’anglès i a la responsable dels exàmens!!! Confirmeu amb els vostres professors el nivell que teniu.</a:t>
            </a:r>
            <a:endParaRPr lang="ca-ES" sz="2400" b="0" strike="noStrike" spc="-1">
              <a:latin typeface="Arial"/>
            </a:endParaRPr>
          </a:p>
          <a:p>
            <a:pPr marL="343080" indent="-190080">
              <a:lnSpc>
                <a:spcPct val="100000"/>
              </a:lnSpc>
              <a:spcBef>
                <a:spcPts val="479"/>
              </a:spcBef>
              <a:tabLst>
                <a:tab pos="0" algn="l"/>
              </a:tabLst>
            </a:pPr>
            <a:endParaRPr lang="ca-ES" sz="2400" b="0" strike="noStrike" spc="-1">
              <a:latin typeface="Arial"/>
            </a:endParaRPr>
          </a:p>
          <a:p>
            <a:pPr>
              <a:lnSpc>
                <a:spcPct val="100000"/>
              </a:lnSpc>
              <a:spcBef>
                <a:spcPts val="479"/>
              </a:spcBef>
              <a:tabLst>
                <a:tab pos="0" algn="l"/>
              </a:tabLst>
            </a:pPr>
            <a:r>
              <a:rPr lang="ca-ES" sz="2400" b="1" strike="noStrike" spc="-1">
                <a:solidFill>
                  <a:srgbClr val="888888"/>
                </a:solidFill>
                <a:latin typeface="Calibri"/>
                <a:ea typeface="Calibri"/>
              </a:rPr>
              <a:t>         </a:t>
            </a:r>
            <a:endParaRPr lang="ca-ES" sz="2400" b="0" strike="noStrike" spc="-1">
              <a:latin typeface="Arial"/>
            </a:endParaRPr>
          </a:p>
        </p:txBody>
      </p:sp>
      <p:pic>
        <p:nvPicPr>
          <p:cNvPr id="99" name="Shape 121"/>
          <p:cNvPicPr/>
          <p:nvPr/>
        </p:nvPicPr>
        <p:blipFill>
          <a:blip r:embed="rId3"/>
          <a:stretch/>
        </p:blipFill>
        <p:spPr>
          <a:xfrm>
            <a:off x="615960" y="586080"/>
            <a:ext cx="987120" cy="407160"/>
          </a:xfrm>
          <a:prstGeom prst="rect">
            <a:avLst/>
          </a:prstGeom>
          <a:ln w="0">
            <a:noFill/>
          </a:ln>
        </p:spPr>
      </p:pic>
      <p:pic>
        <p:nvPicPr>
          <p:cNvPr id="100" name="Shape 122"/>
          <p:cNvPicPr/>
          <p:nvPr/>
        </p:nvPicPr>
        <p:blipFill>
          <a:blip r:embed="rId4"/>
          <a:stretch/>
        </p:blipFill>
        <p:spPr>
          <a:xfrm>
            <a:off x="611640" y="324360"/>
            <a:ext cx="1815840" cy="26172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extShape 1"/>
          <p:cNvSpPr txBox="1"/>
          <p:nvPr/>
        </p:nvSpPr>
        <p:spPr>
          <a:xfrm>
            <a:off x="539640" y="260640"/>
            <a:ext cx="7772040" cy="93564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ca-ES" sz="4000" b="0" strike="noStrike" spc="-1">
                <a:solidFill>
                  <a:srgbClr val="000000"/>
                </a:solidFill>
                <a:latin typeface="Calibri"/>
                <a:ea typeface="Calibri"/>
              </a:rPr>
              <a:t>                  </a:t>
            </a:r>
            <a:r>
              <a:rPr lang="ca-ES" sz="4000" b="0" strike="noStrike" spc="-1">
                <a:solidFill>
                  <a:srgbClr val="000000"/>
                </a:solidFill>
                <a:latin typeface="Times New Roman"/>
                <a:ea typeface="Times New Roman"/>
              </a:rPr>
              <a:t>Cambridge English Exams</a:t>
            </a:r>
            <a:endParaRPr lang="ca-ES" sz="4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2" name="TextShape 2"/>
          <p:cNvSpPr txBox="1"/>
          <p:nvPr/>
        </p:nvSpPr>
        <p:spPr>
          <a:xfrm>
            <a:off x="611640" y="1268640"/>
            <a:ext cx="7632360" cy="511236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ca-ES" sz="3200" b="1" u="sng" strike="noStrike" spc="-1">
                <a:solidFill>
                  <a:srgbClr val="888888"/>
                </a:solidFill>
                <a:uFillTx/>
                <a:latin typeface="Calibri"/>
                <a:ea typeface="Calibri"/>
              </a:rPr>
              <a:t>PREPARACIÓ</a:t>
            </a:r>
            <a:r>
              <a:rPr lang="ca-ES" sz="2400" b="1" u="sng" strike="noStrike" spc="-1">
                <a:solidFill>
                  <a:srgbClr val="888888"/>
                </a:solidFill>
                <a:uFillTx/>
                <a:latin typeface="Calibri"/>
                <a:ea typeface="Calibri"/>
              </a:rPr>
              <a:t>:</a:t>
            </a:r>
            <a:endParaRPr lang="ca-ES" sz="2400" b="0" strike="noStrike" spc="-1">
              <a:latin typeface="Arial"/>
            </a:endParaRPr>
          </a:p>
          <a:p>
            <a:pPr>
              <a:lnSpc>
                <a:spcPct val="100000"/>
              </a:lnSpc>
              <a:spcBef>
                <a:spcPts val="479"/>
              </a:spcBef>
              <a:tabLst>
                <a:tab pos="0" algn="l"/>
              </a:tabLst>
            </a:pPr>
            <a:endParaRPr lang="ca-ES" sz="2400" b="0" strike="noStrike" spc="-1">
              <a:latin typeface="Arial"/>
            </a:endParaRPr>
          </a:p>
          <a:p>
            <a:pPr>
              <a:lnSpc>
                <a:spcPct val="100000"/>
              </a:lnSpc>
              <a:spcBef>
                <a:spcPts val="479"/>
              </a:spcBef>
              <a:tabLst>
                <a:tab pos="0" algn="l"/>
              </a:tabLst>
            </a:pPr>
            <a:r>
              <a:rPr lang="ca-ES" sz="2400" b="0" i="1" strike="noStrike" spc="-1">
                <a:solidFill>
                  <a:srgbClr val="888888"/>
                </a:solidFill>
                <a:latin typeface="Calibri"/>
                <a:ea typeface="Calibri"/>
              </a:rPr>
              <a:t>-Tindreu accés al Google classroom amb models d’examen i solucions</a:t>
            </a:r>
            <a:endParaRPr lang="ca-ES" sz="2400" b="0" strike="noStrike" spc="-1">
              <a:latin typeface="Arial"/>
            </a:endParaRPr>
          </a:p>
          <a:p>
            <a:pPr>
              <a:lnSpc>
                <a:spcPct val="100000"/>
              </a:lnSpc>
              <a:spcBef>
                <a:spcPts val="479"/>
              </a:spcBef>
              <a:tabLst>
                <a:tab pos="0" algn="l"/>
              </a:tabLst>
            </a:pPr>
            <a:r>
              <a:rPr lang="ca-ES" sz="2400" b="0" i="1" strike="noStrike" spc="-1">
                <a:solidFill>
                  <a:srgbClr val="888888"/>
                </a:solidFill>
                <a:latin typeface="Calibri"/>
                <a:ea typeface="Calibri"/>
              </a:rPr>
              <a:t>-Material en paper del departament</a:t>
            </a:r>
            <a:endParaRPr lang="ca-ES" sz="2400" b="0" strike="noStrike" spc="-1">
              <a:latin typeface="Arial"/>
            </a:endParaRPr>
          </a:p>
          <a:p>
            <a:pPr>
              <a:lnSpc>
                <a:spcPct val="100000"/>
              </a:lnSpc>
              <a:spcBef>
                <a:spcPts val="479"/>
              </a:spcBef>
              <a:tabLst>
                <a:tab pos="0" algn="l"/>
              </a:tabLst>
            </a:pPr>
            <a:r>
              <a:rPr lang="ca-ES" sz="2400" b="0" i="1" strike="noStrike" spc="-1">
                <a:solidFill>
                  <a:srgbClr val="888888"/>
                </a:solidFill>
                <a:latin typeface="Calibri"/>
                <a:ea typeface="Calibri"/>
              </a:rPr>
              <a:t>-Us posarem en contacte amb gent del mateix nivell per poder fer grup d’estudi/practicar speaking (si voleu)</a:t>
            </a:r>
            <a:endParaRPr lang="ca-ES" sz="2400" b="0" strike="noStrike" spc="-1">
              <a:latin typeface="Arial"/>
            </a:endParaRPr>
          </a:p>
          <a:p>
            <a:pPr>
              <a:lnSpc>
                <a:spcPct val="100000"/>
              </a:lnSpc>
              <a:spcBef>
                <a:spcPts val="479"/>
              </a:spcBef>
              <a:tabLst>
                <a:tab pos="0" algn="l"/>
              </a:tabLst>
            </a:pPr>
            <a:r>
              <a:rPr lang="ca-ES" sz="2400" b="0" i="1" strike="noStrike" spc="-1">
                <a:solidFill>
                  <a:srgbClr val="888888"/>
                </a:solidFill>
                <a:latin typeface="Calibri"/>
                <a:ea typeface="Calibri"/>
              </a:rPr>
              <a:t>- Estarem disponibles per resoldre dubtes</a:t>
            </a:r>
            <a:endParaRPr lang="ca-ES" sz="2400" b="0" strike="noStrike" spc="-1">
              <a:latin typeface="Arial"/>
            </a:endParaRPr>
          </a:p>
          <a:p>
            <a:pPr>
              <a:lnSpc>
                <a:spcPct val="100000"/>
              </a:lnSpc>
              <a:spcBef>
                <a:spcPts val="479"/>
              </a:spcBef>
              <a:tabLst>
                <a:tab pos="0" algn="l"/>
              </a:tabLst>
            </a:pPr>
            <a:endParaRPr lang="ca-ES" sz="2400" b="0" strike="noStrike" spc="-1">
              <a:latin typeface="Arial"/>
            </a:endParaRPr>
          </a:p>
          <a:p>
            <a:pPr>
              <a:lnSpc>
                <a:spcPct val="100000"/>
              </a:lnSpc>
              <a:spcBef>
                <a:spcPts val="479"/>
              </a:spcBef>
              <a:tabLst>
                <a:tab pos="0" algn="l"/>
              </a:tabLst>
            </a:pPr>
            <a:endParaRPr lang="ca-ES" sz="2400" b="0" strike="noStrike" spc="-1">
              <a:latin typeface="Arial"/>
            </a:endParaRPr>
          </a:p>
          <a:p>
            <a:pPr>
              <a:lnSpc>
                <a:spcPct val="100000"/>
              </a:lnSpc>
              <a:spcBef>
                <a:spcPts val="479"/>
              </a:spcBef>
              <a:tabLst>
                <a:tab pos="0" algn="l"/>
              </a:tabLst>
            </a:pPr>
            <a:endParaRPr lang="ca-ES" sz="2400" b="0" strike="noStrike" spc="-1">
              <a:latin typeface="Arial"/>
            </a:endParaRPr>
          </a:p>
          <a:p>
            <a:pPr>
              <a:lnSpc>
                <a:spcPct val="100000"/>
              </a:lnSpc>
              <a:spcBef>
                <a:spcPts val="479"/>
              </a:spcBef>
              <a:tabLst>
                <a:tab pos="0" algn="l"/>
              </a:tabLst>
            </a:pPr>
            <a:endParaRPr lang="ca-ES" sz="2400" b="0" strike="noStrike" spc="-1">
              <a:latin typeface="Arial"/>
            </a:endParaRPr>
          </a:p>
          <a:p>
            <a:pPr marL="914400">
              <a:lnSpc>
                <a:spcPct val="100000"/>
              </a:lnSpc>
              <a:spcBef>
                <a:spcPts val="320"/>
              </a:spcBef>
              <a:tabLst>
                <a:tab pos="0" algn="l"/>
              </a:tabLst>
            </a:pPr>
            <a:endParaRPr lang="ca-ES" sz="2400" b="0" strike="noStrike" spc="-1">
              <a:latin typeface="Arial"/>
            </a:endParaRPr>
          </a:p>
        </p:txBody>
      </p:sp>
      <p:pic>
        <p:nvPicPr>
          <p:cNvPr id="103" name="Shape 129"/>
          <p:cNvPicPr/>
          <p:nvPr/>
        </p:nvPicPr>
        <p:blipFill>
          <a:blip r:embed="rId2"/>
          <a:stretch/>
        </p:blipFill>
        <p:spPr>
          <a:xfrm>
            <a:off x="615960" y="586080"/>
            <a:ext cx="987120" cy="407160"/>
          </a:xfrm>
          <a:prstGeom prst="rect">
            <a:avLst/>
          </a:prstGeom>
          <a:ln w="0">
            <a:noFill/>
          </a:ln>
        </p:spPr>
      </p:pic>
      <p:pic>
        <p:nvPicPr>
          <p:cNvPr id="104" name="Shape 130"/>
          <p:cNvPicPr/>
          <p:nvPr/>
        </p:nvPicPr>
        <p:blipFill>
          <a:blip r:embed="rId3"/>
          <a:stretch/>
        </p:blipFill>
        <p:spPr>
          <a:xfrm>
            <a:off x="611640" y="324360"/>
            <a:ext cx="1815840" cy="26172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TextShape 1"/>
          <p:cNvSpPr txBox="1"/>
          <p:nvPr/>
        </p:nvSpPr>
        <p:spPr>
          <a:xfrm>
            <a:off x="539640" y="260640"/>
            <a:ext cx="7772040" cy="93564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ca-ES" sz="4000" b="0" strike="noStrike" spc="-1">
                <a:solidFill>
                  <a:srgbClr val="000000"/>
                </a:solidFill>
                <a:latin typeface="Calibri"/>
                <a:ea typeface="Calibri"/>
              </a:rPr>
              <a:t>                  </a:t>
            </a:r>
            <a:r>
              <a:rPr lang="ca-ES" sz="4000" b="0" strike="noStrike" spc="-1">
                <a:solidFill>
                  <a:srgbClr val="000000"/>
                </a:solidFill>
                <a:latin typeface="Times New Roman"/>
                <a:ea typeface="Times New Roman"/>
              </a:rPr>
              <a:t>Cambridge English Exams</a:t>
            </a:r>
            <a:endParaRPr lang="ca-ES" sz="4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6" name="TextShape 2"/>
          <p:cNvSpPr txBox="1"/>
          <p:nvPr/>
        </p:nvSpPr>
        <p:spPr>
          <a:xfrm>
            <a:off x="611640" y="1268640"/>
            <a:ext cx="7632360" cy="511236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ca-ES" sz="3200" b="1" u="sng" strike="noStrike" spc="-1">
                <a:solidFill>
                  <a:srgbClr val="888888"/>
                </a:solidFill>
                <a:uFillTx/>
                <a:latin typeface="Calibri"/>
                <a:ea typeface="Calibri"/>
              </a:rPr>
              <a:t>MATRICULACIÓ</a:t>
            </a:r>
            <a:r>
              <a:rPr lang="ca-ES" sz="2400" b="1" u="sng" strike="noStrike" spc="-1">
                <a:solidFill>
                  <a:srgbClr val="888888"/>
                </a:solidFill>
                <a:uFillTx/>
                <a:latin typeface="Calibri"/>
                <a:ea typeface="Calibri"/>
              </a:rPr>
              <a:t>:</a:t>
            </a:r>
            <a:endParaRPr lang="ca-ES" sz="2400" b="0" strike="noStrike" spc="-1">
              <a:latin typeface="Arial"/>
            </a:endParaRPr>
          </a:p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ca-ES" sz="2000" b="0" strike="noStrike" spc="-1">
                <a:solidFill>
                  <a:srgbClr val="888888"/>
                </a:solidFill>
                <a:latin typeface="Calibri"/>
                <a:ea typeface="Calibri"/>
              </a:rPr>
              <a:t>ABANS DEL DIA 9 DE MAIG mitjançant aquest web:</a:t>
            </a:r>
            <a:endParaRPr lang="ca-ES" sz="2000" b="0" strike="noStrike" spc="-1">
              <a:latin typeface="Arial"/>
            </a:endParaRPr>
          </a:p>
          <a:p>
            <a:pPr marL="457200" indent="-431280" algn="ctr">
              <a:lnSpc>
                <a:spcPct val="100000"/>
              </a:lnSpc>
              <a:spcBef>
                <a:spcPts val="641"/>
              </a:spcBef>
              <a:tabLst>
                <a:tab pos="0" algn="l"/>
              </a:tabLst>
            </a:pPr>
            <a:r>
              <a:rPr lang="ca-ES" sz="2000" b="0" u="sng" strike="noStrike" spc="-1">
                <a:solidFill>
                  <a:srgbClr val="0000FF"/>
                </a:solidFill>
                <a:uFillTx/>
                <a:latin typeface="Calibri"/>
                <a:ea typeface="Calibri"/>
                <a:hlinkClick r:id="rId2"/>
              </a:rPr>
              <a:t>https</a:t>
            </a:r>
            <a:r>
              <a:rPr lang="ca-ES" sz="2000" b="0" u="sng" strike="noStrike" spc="-1">
                <a:solidFill>
                  <a:srgbClr val="0000FF"/>
                </a:solidFill>
                <a:uFillTx/>
                <a:latin typeface="Calibri"/>
                <a:ea typeface="Calibri"/>
                <a:hlinkClick r:id="rId2"/>
              </a:rPr>
              <a:t>://cemdesk.com/examensgirona/codigos/es</a:t>
            </a:r>
            <a:r>
              <a:rPr lang="ca-ES" sz="2000" b="0" u="sng" strike="noStrike" spc="-1">
                <a:solidFill>
                  <a:srgbClr val="0000FF"/>
                </a:solidFill>
                <a:uFillTx/>
                <a:latin typeface="Calibri"/>
                <a:ea typeface="Calibri"/>
                <a:hlinkClick r:id="rId2"/>
              </a:rPr>
              <a:t>/</a:t>
            </a:r>
            <a:endParaRPr lang="ca-ES" sz="2000" b="0" strike="noStrike" spc="-1">
              <a:latin typeface="Arial"/>
            </a:endParaRPr>
          </a:p>
          <a:p>
            <a:pPr marL="457200" indent="-431280" algn="ctr">
              <a:lnSpc>
                <a:spcPct val="100000"/>
              </a:lnSpc>
              <a:spcBef>
                <a:spcPts val="641"/>
              </a:spcBef>
              <a:tabLst>
                <a:tab pos="0" algn="l"/>
              </a:tabLst>
            </a:pPr>
            <a:endParaRPr lang="ca-ES" sz="2000" b="0" strike="noStrike" spc="-1">
              <a:latin typeface="Arial"/>
            </a:endParaRPr>
          </a:p>
          <a:p>
            <a:pPr marL="457200" indent="-431280" algn="ctr">
              <a:lnSpc>
                <a:spcPct val="100000"/>
              </a:lnSpc>
              <a:spcBef>
                <a:spcPts val="641"/>
              </a:spcBef>
              <a:tabLst>
                <a:tab pos="0" algn="l"/>
              </a:tabLst>
            </a:pPr>
            <a:r>
              <a:rPr lang="ca-ES" sz="2000" b="0" strike="noStrike" spc="-1">
                <a:solidFill>
                  <a:srgbClr val="888888"/>
                </a:solidFill>
                <a:latin typeface="Calibri"/>
                <a:ea typeface="Calibri"/>
              </a:rPr>
              <a:t>-</a:t>
            </a:r>
            <a:r>
              <a:rPr lang="ca-ES" sz="1500" b="0" strike="noStrike" spc="-1">
                <a:solidFill>
                  <a:srgbClr val="888888"/>
                </a:solidFill>
                <a:latin typeface="Calibri"/>
                <a:ea typeface="Calibri"/>
              </a:rPr>
              <a:t>KET for schools - 96'50 euros- CODI per matricular-se al web:  Z9J1I</a:t>
            </a:r>
            <a:endParaRPr lang="ca-ES" sz="1500" b="0" strike="noStrike" spc="-1">
              <a:latin typeface="Arial"/>
            </a:endParaRPr>
          </a:p>
          <a:p>
            <a:pPr marL="457200" indent="-431280" algn="ctr">
              <a:lnSpc>
                <a:spcPct val="100000"/>
              </a:lnSpc>
              <a:spcBef>
                <a:spcPts val="641"/>
              </a:spcBef>
              <a:tabLst>
                <a:tab pos="0" algn="l"/>
              </a:tabLst>
            </a:pPr>
            <a:r>
              <a:rPr lang="ca-ES" sz="1500" b="0" strike="noStrike" spc="-1">
                <a:solidFill>
                  <a:srgbClr val="888888"/>
                </a:solidFill>
                <a:latin typeface="Calibri"/>
                <a:ea typeface="Calibri"/>
              </a:rPr>
              <a:t>-PET for schools- 104'50 euros- CODI per matricular-se al web:  2URVW</a:t>
            </a:r>
            <a:endParaRPr lang="ca-ES" sz="1500" b="0" strike="noStrike" spc="-1">
              <a:latin typeface="Arial"/>
            </a:endParaRPr>
          </a:p>
          <a:p>
            <a:pPr marL="457200" indent="-431280" algn="ctr">
              <a:lnSpc>
                <a:spcPct val="100000"/>
              </a:lnSpc>
              <a:spcBef>
                <a:spcPts val="641"/>
              </a:spcBef>
              <a:tabLst>
                <a:tab pos="0" algn="l"/>
              </a:tabLst>
            </a:pPr>
            <a:r>
              <a:rPr lang="ca-ES" sz="1500" b="0" strike="noStrike" spc="-1">
                <a:solidFill>
                  <a:srgbClr val="888888"/>
                </a:solidFill>
                <a:latin typeface="Calibri"/>
                <a:ea typeface="Calibri"/>
              </a:rPr>
              <a:t>-FCE for schools (First) -192 euros- CODI per matricular-se al web: PM9YU</a:t>
            </a:r>
            <a:endParaRPr lang="ca-ES" sz="1500" b="0" strike="noStrike" spc="-1">
              <a:latin typeface="Arial"/>
            </a:endParaRPr>
          </a:p>
          <a:p>
            <a:pPr marL="457200" indent="-431280" algn="ctr">
              <a:lnSpc>
                <a:spcPct val="100000"/>
              </a:lnSpc>
              <a:spcBef>
                <a:spcPts val="641"/>
              </a:spcBef>
              <a:tabLst>
                <a:tab pos="0" algn="l"/>
              </a:tabLst>
            </a:pPr>
            <a:r>
              <a:rPr lang="ca-ES" sz="1500" b="0" strike="noStrike" spc="-1">
                <a:solidFill>
                  <a:srgbClr val="888888"/>
                </a:solidFill>
                <a:latin typeface="Calibri"/>
                <a:ea typeface="Calibri"/>
              </a:rPr>
              <a:t>-CAE (Advanced)- 202 euros- CODI per matricular-se al web:  7O62J</a:t>
            </a:r>
            <a:endParaRPr lang="ca-ES" sz="1500" b="0" strike="noStrike" spc="-1">
              <a:latin typeface="Arial"/>
            </a:endParaRPr>
          </a:p>
          <a:p>
            <a:pPr marL="457200" indent="-431280" algn="ctr">
              <a:lnSpc>
                <a:spcPct val="100000"/>
              </a:lnSpc>
              <a:spcBef>
                <a:spcPts val="641"/>
              </a:spcBef>
              <a:tabLst>
                <a:tab pos="0" algn="l"/>
              </a:tabLst>
            </a:pPr>
            <a:endParaRPr lang="ca-ES" sz="1500" b="0" strike="noStrike" spc="-1">
              <a:latin typeface="Arial"/>
            </a:endParaRPr>
          </a:p>
          <a:p>
            <a:pPr marL="457200" indent="-431280" algn="ctr">
              <a:lnSpc>
                <a:spcPct val="100000"/>
              </a:lnSpc>
              <a:spcBef>
                <a:spcPts val="641"/>
              </a:spcBef>
              <a:tabLst>
                <a:tab pos="0" algn="l"/>
              </a:tabLst>
            </a:pPr>
            <a:r>
              <a:rPr lang="ca-ES" sz="2000" b="0" strike="noStrike" spc="-1">
                <a:solidFill>
                  <a:srgbClr val="888888"/>
                </a:solidFill>
                <a:latin typeface="Calibri"/>
                <a:ea typeface="Calibri"/>
              </a:rPr>
              <a:t>Podreu pagar a la mateixa pàgina. Informeu al vostre professor/a que us voleu matricular, i fixeu-vos bé que ho feu al nivell que voleu. Podeu comprovar cada l’import a d’alt, com es pot veure a la propera captura de pantalla.</a:t>
            </a:r>
            <a:endParaRPr lang="ca-ES" sz="2000" b="0" strike="noStrike" spc="-1">
              <a:latin typeface="Arial"/>
            </a:endParaRPr>
          </a:p>
          <a:p>
            <a:pPr marL="457200" indent="-431280" algn="ctr">
              <a:lnSpc>
                <a:spcPct val="100000"/>
              </a:lnSpc>
              <a:spcBef>
                <a:spcPts val="641"/>
              </a:spcBef>
              <a:tabLst>
                <a:tab pos="0" algn="l"/>
              </a:tabLst>
            </a:pPr>
            <a:r>
              <a:rPr lang="ca-ES" sz="3200" b="1" strike="noStrike" spc="-1">
                <a:solidFill>
                  <a:srgbClr val="888888"/>
                </a:solidFill>
                <a:latin typeface="Calibri"/>
                <a:ea typeface="Calibri"/>
              </a:rPr>
              <a:t> </a:t>
            </a:r>
            <a:endParaRPr lang="ca-ES" sz="3200" b="0" strike="noStrike" spc="-1">
              <a:latin typeface="Arial"/>
            </a:endParaRPr>
          </a:p>
          <a:p>
            <a:pPr>
              <a:lnSpc>
                <a:spcPct val="100000"/>
              </a:lnSpc>
              <a:tabLst>
                <a:tab pos="0" algn="l"/>
              </a:tabLst>
            </a:pPr>
            <a:endParaRPr lang="ca-ES" sz="3200" b="0" strike="noStrike" spc="-1">
              <a:latin typeface="Arial"/>
            </a:endParaRPr>
          </a:p>
        </p:txBody>
      </p:sp>
      <p:pic>
        <p:nvPicPr>
          <p:cNvPr id="107" name="Shape 137"/>
          <p:cNvPicPr/>
          <p:nvPr/>
        </p:nvPicPr>
        <p:blipFill>
          <a:blip r:embed="rId3"/>
          <a:stretch/>
        </p:blipFill>
        <p:spPr>
          <a:xfrm>
            <a:off x="615960" y="586080"/>
            <a:ext cx="987120" cy="407160"/>
          </a:xfrm>
          <a:prstGeom prst="rect">
            <a:avLst/>
          </a:prstGeom>
          <a:ln w="0">
            <a:noFill/>
          </a:ln>
        </p:spPr>
      </p:pic>
      <p:pic>
        <p:nvPicPr>
          <p:cNvPr id="108" name="Shape 138"/>
          <p:cNvPicPr/>
          <p:nvPr/>
        </p:nvPicPr>
        <p:blipFill>
          <a:blip r:embed="rId4"/>
          <a:stretch/>
        </p:blipFill>
        <p:spPr>
          <a:xfrm>
            <a:off x="611640" y="324360"/>
            <a:ext cx="1815840" cy="26172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TextShape 1"/>
          <p:cNvSpPr txBox="1"/>
          <p:nvPr/>
        </p:nvSpPr>
        <p:spPr>
          <a:xfrm>
            <a:off x="539640" y="260640"/>
            <a:ext cx="7772040" cy="93564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ca-ES" sz="4000" b="0" strike="noStrike" spc="-1">
                <a:solidFill>
                  <a:srgbClr val="000000"/>
                </a:solidFill>
                <a:latin typeface="Calibri"/>
                <a:ea typeface="Calibri"/>
              </a:rPr>
              <a:t>                  </a:t>
            </a:r>
            <a:r>
              <a:rPr lang="ca-ES" sz="4000" b="0" strike="noStrike" spc="-1">
                <a:solidFill>
                  <a:srgbClr val="000000"/>
                </a:solidFill>
                <a:latin typeface="Times New Roman"/>
                <a:ea typeface="Times New Roman"/>
              </a:rPr>
              <a:t>Cambridge English Exams</a:t>
            </a:r>
            <a:endParaRPr lang="ca-ES" sz="4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0" name="TextShape 2"/>
          <p:cNvSpPr txBox="1"/>
          <p:nvPr/>
        </p:nvSpPr>
        <p:spPr>
          <a:xfrm>
            <a:off x="611640" y="1268640"/>
            <a:ext cx="7543080" cy="43920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marL="457200" indent="-431280" algn="ctr">
              <a:lnSpc>
                <a:spcPct val="100000"/>
              </a:lnSpc>
              <a:spcBef>
                <a:spcPts val="641"/>
              </a:spcBef>
              <a:tabLst>
                <a:tab pos="0" algn="l"/>
              </a:tabLst>
            </a:pPr>
            <a:r>
              <a:rPr lang="ca-ES" sz="2400" b="1" strike="noStrike" spc="-1">
                <a:solidFill>
                  <a:srgbClr val="888888"/>
                </a:solidFill>
                <a:latin typeface="Calibri"/>
                <a:ea typeface="Calibri"/>
              </a:rPr>
              <a:t>Exemple de la informació que us cal:  </a:t>
            </a:r>
            <a:endParaRPr lang="ca-ES" sz="2400" b="0" strike="noStrike" spc="-1">
              <a:latin typeface="Arial"/>
            </a:endParaRPr>
          </a:p>
          <a:p>
            <a:pPr>
              <a:lnSpc>
                <a:spcPct val="100000"/>
              </a:lnSpc>
              <a:spcBef>
                <a:spcPts val="479"/>
              </a:spcBef>
              <a:tabLst>
                <a:tab pos="0" algn="l"/>
              </a:tabLst>
            </a:pPr>
            <a:endParaRPr lang="ca-ES" sz="2400" b="0" strike="noStrike" spc="-1">
              <a:latin typeface="Arial"/>
            </a:endParaRPr>
          </a:p>
        </p:txBody>
      </p:sp>
      <p:pic>
        <p:nvPicPr>
          <p:cNvPr id="111" name="Shape 145"/>
          <p:cNvPicPr/>
          <p:nvPr/>
        </p:nvPicPr>
        <p:blipFill>
          <a:blip r:embed="rId2"/>
          <a:stretch/>
        </p:blipFill>
        <p:spPr>
          <a:xfrm>
            <a:off x="615960" y="586080"/>
            <a:ext cx="987120" cy="407160"/>
          </a:xfrm>
          <a:prstGeom prst="rect">
            <a:avLst/>
          </a:prstGeom>
          <a:ln w="0">
            <a:noFill/>
          </a:ln>
        </p:spPr>
      </p:pic>
      <p:pic>
        <p:nvPicPr>
          <p:cNvPr id="112" name="Shape 146"/>
          <p:cNvPicPr/>
          <p:nvPr/>
        </p:nvPicPr>
        <p:blipFill>
          <a:blip r:embed="rId3"/>
          <a:stretch/>
        </p:blipFill>
        <p:spPr>
          <a:xfrm>
            <a:off x="611640" y="324360"/>
            <a:ext cx="1815840" cy="261720"/>
          </a:xfrm>
          <a:prstGeom prst="rect">
            <a:avLst/>
          </a:prstGeom>
          <a:ln w="0">
            <a:noFill/>
          </a:ln>
        </p:spPr>
      </p:pic>
      <p:pic>
        <p:nvPicPr>
          <p:cNvPr id="113" name="Imatge 1"/>
          <p:cNvPicPr/>
          <p:nvPr/>
        </p:nvPicPr>
        <p:blipFill>
          <a:blip r:embed="rId4"/>
          <a:stretch/>
        </p:blipFill>
        <p:spPr>
          <a:xfrm>
            <a:off x="906840" y="1772640"/>
            <a:ext cx="7247520" cy="374400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TextShape 1"/>
          <p:cNvSpPr txBox="1"/>
          <p:nvPr/>
        </p:nvSpPr>
        <p:spPr>
          <a:xfrm>
            <a:off x="1115640" y="980640"/>
            <a:ext cx="6408360" cy="93564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ca-ES" sz="1600" b="0" strike="noStrike" spc="-1">
                <a:solidFill>
                  <a:srgbClr val="000000"/>
                </a:solidFill>
                <a:latin typeface="Calibri"/>
                <a:ea typeface="Calibri"/>
              </a:rPr>
              <a:t>ACLARACIÓ  APARTAT “NOMBRE COMPLETO PAREJA EXAMEN ORAL”: </a:t>
            </a:r>
            <a:br/>
            <a:br/>
            <a:endParaRPr lang="ca-E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5" name="TextShape 2"/>
          <p:cNvSpPr txBox="1"/>
          <p:nvPr/>
        </p:nvSpPr>
        <p:spPr>
          <a:xfrm>
            <a:off x="1331640" y="1628640"/>
            <a:ext cx="6408360" cy="4032000"/>
          </a:xfrm>
          <a:prstGeom prst="rect">
            <a:avLst/>
          </a:prstGeom>
          <a:noFill/>
          <a:ln w="0">
            <a:noFill/>
          </a:ln>
        </p:spPr>
        <p:txBody>
          <a:bodyPr tIns="91440" bIns="91440">
            <a:noAutofit/>
          </a:bodyPr>
          <a:lstStyle/>
          <a:p>
            <a:pPr algn="just">
              <a:lnSpc>
                <a:spcPct val="100000"/>
              </a:lnSpc>
              <a:spcBef>
                <a:spcPts val="641"/>
              </a:spcBef>
              <a:tabLst>
                <a:tab pos="0" algn="l"/>
              </a:tabLst>
            </a:pPr>
            <a:r>
              <a:rPr lang="ca-ES" sz="3200" b="0" strike="noStrike" spc="-1">
                <a:solidFill>
                  <a:srgbClr val="888888"/>
                </a:solidFill>
                <a:latin typeface="Calibri"/>
                <a:ea typeface="Calibri"/>
              </a:rPr>
              <a:t>Com que cal fer un examen oral en parelles, en aquest apartat, l’alumne pot dir si té cap company del mateix nivell amb qui la vulgui fer que es presenti a aquesta convocatòria. Si no en té, li buscarem una!</a:t>
            </a:r>
            <a:br/>
            <a:endParaRPr lang="ca-ES" sz="32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TextShape 1"/>
          <p:cNvSpPr txBox="1"/>
          <p:nvPr/>
        </p:nvSpPr>
        <p:spPr>
          <a:xfrm>
            <a:off x="539640" y="260640"/>
            <a:ext cx="7772040" cy="93564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ca-ES" sz="4000" b="0" strike="noStrike" spc="-1">
                <a:solidFill>
                  <a:srgbClr val="000000"/>
                </a:solidFill>
                <a:latin typeface="Calibri"/>
                <a:ea typeface="Calibri"/>
              </a:rPr>
              <a:t>                  </a:t>
            </a:r>
            <a:r>
              <a:rPr lang="ca-ES" sz="4000" b="0" strike="noStrike" spc="-1">
                <a:solidFill>
                  <a:srgbClr val="000000"/>
                </a:solidFill>
                <a:latin typeface="Times New Roman"/>
                <a:ea typeface="Times New Roman"/>
              </a:rPr>
              <a:t>Cambridge English Exams</a:t>
            </a:r>
            <a:endParaRPr lang="ca-ES" sz="4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7" name="TextShape 2"/>
          <p:cNvSpPr txBox="1"/>
          <p:nvPr/>
        </p:nvSpPr>
        <p:spPr>
          <a:xfrm>
            <a:off x="611640" y="1268640"/>
            <a:ext cx="7632360" cy="511236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  <a:spcBef>
                <a:spcPts val="479"/>
              </a:spcBef>
              <a:tabLst>
                <a:tab pos="0" algn="l"/>
              </a:tabLst>
            </a:pPr>
            <a:endParaRPr lang="ca-ES" sz="3200" b="0" strike="noStrike" spc="-1">
              <a:latin typeface="Arial"/>
            </a:endParaRPr>
          </a:p>
          <a:p>
            <a:pPr algn="ctr">
              <a:lnSpc>
                <a:spcPct val="100000"/>
              </a:lnSpc>
              <a:spcBef>
                <a:spcPts val="479"/>
              </a:spcBef>
              <a:tabLst>
                <a:tab pos="0" algn="l"/>
              </a:tabLst>
            </a:pPr>
            <a:r>
              <a:rPr lang="ca-ES" sz="5400" b="1" strike="noStrike" spc="-1">
                <a:solidFill>
                  <a:srgbClr val="888888"/>
                </a:solidFill>
                <a:latin typeface="Calibri"/>
                <a:ea typeface="Calibri"/>
              </a:rPr>
              <a:t>Gràcies </a:t>
            </a:r>
            <a:endParaRPr lang="ca-ES" sz="5400" b="0" strike="noStrike" spc="-1">
              <a:latin typeface="Arial"/>
            </a:endParaRPr>
          </a:p>
          <a:p>
            <a:pPr algn="ctr">
              <a:lnSpc>
                <a:spcPct val="100000"/>
              </a:lnSpc>
              <a:spcBef>
                <a:spcPts val="479"/>
              </a:spcBef>
              <a:tabLst>
                <a:tab pos="0" algn="l"/>
              </a:tabLst>
            </a:pPr>
            <a:r>
              <a:rPr lang="ca-ES" sz="5400" b="1" strike="noStrike" spc="-1">
                <a:solidFill>
                  <a:srgbClr val="888888"/>
                </a:solidFill>
                <a:latin typeface="Calibri"/>
                <a:ea typeface="Calibri"/>
              </a:rPr>
              <a:t>per la vostra </a:t>
            </a:r>
            <a:endParaRPr lang="ca-ES" sz="5400" b="0" strike="noStrike" spc="-1">
              <a:latin typeface="Arial"/>
            </a:endParaRPr>
          </a:p>
          <a:p>
            <a:pPr algn="ctr">
              <a:lnSpc>
                <a:spcPct val="100000"/>
              </a:lnSpc>
              <a:spcBef>
                <a:spcPts val="479"/>
              </a:spcBef>
              <a:tabLst>
                <a:tab pos="0" algn="l"/>
              </a:tabLst>
            </a:pPr>
            <a:r>
              <a:rPr lang="ca-ES" sz="5400" b="1" strike="noStrike" spc="-1">
                <a:solidFill>
                  <a:srgbClr val="888888"/>
                </a:solidFill>
                <a:latin typeface="Calibri"/>
                <a:ea typeface="Calibri"/>
              </a:rPr>
              <a:t>atenció!</a:t>
            </a:r>
            <a:endParaRPr lang="ca-ES" sz="5400" b="0" strike="noStrike" spc="-1">
              <a:latin typeface="Arial"/>
            </a:endParaRPr>
          </a:p>
          <a:p>
            <a:pPr>
              <a:lnSpc>
                <a:spcPct val="100000"/>
              </a:lnSpc>
              <a:spcBef>
                <a:spcPts val="479"/>
              </a:spcBef>
              <a:tabLst>
                <a:tab pos="0" algn="l"/>
              </a:tabLst>
            </a:pPr>
            <a:r>
              <a:rPr lang="ca-ES" sz="2000" b="1" strike="noStrike" spc="-1">
                <a:solidFill>
                  <a:srgbClr val="888888"/>
                </a:solidFill>
                <a:latin typeface="Calibri"/>
                <a:ea typeface="Calibri"/>
              </a:rPr>
              <a:t>						</a:t>
            </a:r>
            <a:endParaRPr lang="ca-ES" sz="2000" b="0" strike="noStrike" spc="-1">
              <a:latin typeface="Arial"/>
            </a:endParaRPr>
          </a:p>
        </p:txBody>
      </p:sp>
      <p:pic>
        <p:nvPicPr>
          <p:cNvPr id="118" name="Shape 153"/>
          <p:cNvPicPr/>
          <p:nvPr/>
        </p:nvPicPr>
        <p:blipFill>
          <a:blip r:embed="rId2"/>
          <a:stretch/>
        </p:blipFill>
        <p:spPr>
          <a:xfrm>
            <a:off x="615960" y="586080"/>
            <a:ext cx="987120" cy="407160"/>
          </a:xfrm>
          <a:prstGeom prst="rect">
            <a:avLst/>
          </a:prstGeom>
          <a:ln w="0">
            <a:noFill/>
          </a:ln>
        </p:spPr>
      </p:pic>
      <p:pic>
        <p:nvPicPr>
          <p:cNvPr id="119" name="Shape 154"/>
          <p:cNvPicPr/>
          <p:nvPr/>
        </p:nvPicPr>
        <p:blipFill>
          <a:blip r:embed="rId3"/>
          <a:stretch/>
        </p:blipFill>
        <p:spPr>
          <a:xfrm>
            <a:off x="611640" y="324360"/>
            <a:ext cx="1815840" cy="26172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55</TotalTime>
  <Words>517</Words>
  <Application>Microsoft Office PowerPoint</Application>
  <PresentationFormat>Presentació en pantalla (4:3)</PresentationFormat>
  <Paragraphs>84</Paragraphs>
  <Slides>11</Slides>
  <Notes>0</Notes>
  <HiddenSlides>0</HiddenSlides>
  <MMClips>0</MMClips>
  <ScaleCrop>false</ScaleCrop>
  <HeadingPairs>
    <vt:vector size="6" baseType="variant">
      <vt:variant>
        <vt:lpstr>Tipus de lletra utilitzats</vt:lpstr>
      </vt:variant>
      <vt:variant>
        <vt:i4>5</vt:i4>
      </vt:variant>
      <vt:variant>
        <vt:lpstr>Tema</vt:lpstr>
      </vt:variant>
      <vt:variant>
        <vt:i4>2</vt:i4>
      </vt:variant>
      <vt:variant>
        <vt:lpstr>Títols de les diapositives</vt:lpstr>
      </vt:variant>
      <vt:variant>
        <vt:i4>11</vt:i4>
      </vt:variant>
    </vt:vector>
  </HeadingPairs>
  <TitlesOfParts>
    <vt:vector size="18" baseType="lpstr">
      <vt:lpstr>Arial</vt:lpstr>
      <vt:lpstr>Calibri</vt:lpstr>
      <vt:lpstr>Symbol</vt:lpstr>
      <vt:lpstr>Times New Roman</vt:lpstr>
      <vt:lpstr>Wingdings</vt:lpstr>
      <vt:lpstr>Office Theme</vt:lpstr>
      <vt:lpstr>Office Theme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Cambridge English Exams</dc:title>
  <dc:subject/>
  <dc:creator>Carreras Carriqui, Maria Cristina</dc:creator>
  <dc:description/>
  <cp:lastModifiedBy>Rodrigo Fontana, Olga</cp:lastModifiedBy>
  <cp:revision>12</cp:revision>
  <dcterms:modified xsi:type="dcterms:W3CDTF">2022-03-01T22:04:01Z</dcterms:modified>
  <dc:language>ca-ES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i4>9</vt:i4>
  </property>
  <property fmtid="{D5CDD505-2E9C-101B-9397-08002B2CF9AE}" pid="3" name="PresentationFormat">
    <vt:lpwstr>Presentació en pantalla (4:3)</vt:lpwstr>
  </property>
  <property fmtid="{D5CDD505-2E9C-101B-9397-08002B2CF9AE}" pid="4" name="Slides">
    <vt:i4>11</vt:i4>
  </property>
</Properties>
</file>