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8" r:id="rId3"/>
    <p:sldId id="267" r:id="rId4"/>
    <p:sldId id="266" r:id="rId5"/>
    <p:sldId id="259" r:id="rId6"/>
    <p:sldId id="260" r:id="rId7"/>
    <p:sldId id="261" r:id="rId8"/>
    <p:sldId id="262" r:id="rId9"/>
    <p:sldId id="263" r:id="rId10"/>
    <p:sldId id="265" r:id="rId11"/>
    <p:sldId id="264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ADB762F0-89B0-481D-BA47-14E654800ED5}">
  <a:tblStyle styleId="{ADB762F0-89B0-481D-BA47-14E654800ED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118" d="100"/>
          <a:sy n="118" d="100"/>
        </p:scale>
        <p:origin x="-143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19589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ol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çalera de la secció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cte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omés títo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ingut amb l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tge amb l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ol i text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ol vertical i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bridgeenglish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emdesk.com/examensgirona/codigos/e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</a:t>
            </a:r>
            <a:r>
              <a:rPr lang="ca-ES" sz="4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ca-ES" sz="4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</a:t>
            </a:r>
            <a:r>
              <a:rPr lang="ca-ES" sz="4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ca-ES" sz="4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Exams</a:t>
            </a:r>
            <a:endParaRPr sz="4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5" name="Shape 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1109789" y="1484784"/>
            <a:ext cx="6894513" cy="4176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endParaRPr lang="ca-ES" sz="3200" b="0" i="0" u="none" strike="noStrike" cap="none" dirty="0" smtClea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dirty="0" smtClean="0"/>
              <a:t>CERTIFICACIONS D’ANGLÈS </a:t>
            </a:r>
          </a:p>
          <a:p>
            <a:pPr marL="0" indent="0">
              <a:spcBef>
                <a:spcPts val="0"/>
              </a:spcBef>
            </a:pPr>
            <a:r>
              <a:rPr lang="ca-ES" b="1" dirty="0" err="1"/>
              <a:t>Cambridge</a:t>
            </a:r>
            <a:r>
              <a:rPr lang="ca-ES" b="1" dirty="0"/>
              <a:t> University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endParaRPr lang="ca-ES" dirty="0" smtClean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dirty="0" smtClean="0"/>
              <a:t>INSTITUT SA PALOMERA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dirty="0" smtClean="0"/>
              <a:t>DISSABTE 19 DE JUNY 2020</a:t>
            </a:r>
            <a:endParaRPr lang="ca-ES" dirty="0"/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subTitle" idx="1"/>
          </p:nvPr>
        </p:nvSpPr>
        <p:spPr>
          <a:xfrm>
            <a:off x="611560" y="1484784"/>
            <a:ext cx="7632848" cy="489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INS Sa </a:t>
            </a:r>
            <a:r>
              <a:rPr lang="ca-ES" sz="3200" b="0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Palomera</a:t>
            </a:r>
            <a:r>
              <a:rPr lang="ca-ES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: seu oficial per als exàmens oficials KET, PET i FCE de </a:t>
            </a:r>
            <a:r>
              <a:rPr lang="ca-ES" sz="3200" b="0" i="0" u="none" strike="noStrike" cap="none" dirty="0" err="1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Cambridge</a:t>
            </a:r>
            <a:endParaRPr sz="3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ca-ES" dirty="0"/>
              <a:t>I</a:t>
            </a:r>
            <a:r>
              <a:rPr lang="ca-ES" sz="32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PUS d’EXÀMENS</a:t>
            </a:r>
            <a:r>
              <a:rPr lang="ca-ES" sz="32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Shape 104"/>
          <p:cNvGraphicFramePr/>
          <p:nvPr>
            <p:extLst>
              <p:ext uri="{D42A27DB-BD31-4B8C-83A1-F6EECF244321}">
                <p14:modId xmlns:p14="http://schemas.microsoft.com/office/powerpoint/2010/main" val="995681144"/>
              </p:ext>
            </p:extLst>
          </p:nvPr>
        </p:nvGraphicFramePr>
        <p:xfrm>
          <a:off x="616077" y="3789040"/>
          <a:ext cx="7632850" cy="2309880"/>
        </p:xfrm>
        <a:graphic>
          <a:graphicData uri="http://schemas.openxmlformats.org/drawingml/2006/table">
            <a:tbl>
              <a:tblPr firstRow="1" bandRow="1">
                <a:noFill/>
                <a:tableStyleId>{ADB762F0-89B0-481D-BA47-14E654800ED5}</a:tableStyleId>
              </a:tblPr>
              <a:tblGrid>
                <a:gridCol w="2011707"/>
                <a:gridCol w="2664296"/>
                <a:gridCol w="1048647"/>
                <a:gridCol w="1908200"/>
              </a:tblGrid>
              <a:tr h="51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 dirty="0" err="1"/>
                        <a:t>Exam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/>
                        <a:t>Full </a:t>
                      </a:r>
                      <a:r>
                        <a:rPr lang="ca-ES" sz="1800" dirty="0" err="1"/>
                        <a:t>name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Nivell MECR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Equivalència aprox. ESO-BAT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1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KET FOR SCHOOLS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Key English Test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A2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2n ESO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1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PET FOR SCHOOLS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Preliminary English Test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B1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/>
                        <a:t>4t ESO</a:t>
                      </a:r>
                      <a:endParaRPr sz="1800"/>
                    </a:p>
                  </a:txBody>
                  <a:tcPr marL="91450" marR="91450" marT="45725" marB="45725"/>
                </a:tc>
              </a:tr>
              <a:tr h="51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FCE </a:t>
                      </a:r>
                      <a:r>
                        <a:rPr lang="ca-ES" sz="1800" baseline="0" dirty="0" smtClean="0"/>
                        <a:t> FOR SCHOOLS</a:t>
                      </a:r>
                      <a:endParaRPr lang="ca-ES" sz="180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CAE 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err="1"/>
                        <a:t>First</a:t>
                      </a:r>
                      <a:r>
                        <a:rPr lang="ca-ES" sz="1800" dirty="0"/>
                        <a:t> </a:t>
                      </a:r>
                      <a:r>
                        <a:rPr lang="ca-ES" sz="1800" dirty="0" err="1"/>
                        <a:t>Certificate</a:t>
                      </a:r>
                      <a:r>
                        <a:rPr lang="ca-ES" sz="1800" dirty="0"/>
                        <a:t> of </a:t>
                      </a:r>
                      <a:r>
                        <a:rPr lang="ca-ES" sz="1800" dirty="0" err="1" smtClean="0"/>
                        <a:t>English</a:t>
                      </a:r>
                      <a:endParaRPr lang="ca-ES" sz="180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Advanced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B2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C1</a:t>
                      </a: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dirty="0" smtClean="0"/>
                        <a:t>BATXILLERAT</a:t>
                      </a:r>
                      <a:endParaRPr sz="1800" dirty="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t d'imatges de RESULTS CAMBRIDGE EX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848872" cy="620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45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t d'imatges de RESULTS CAMBRIDGE EXA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38" y="476672"/>
            <a:ext cx="4320449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32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632848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3200" b="1" i="0" u="sng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TAXES 2021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endParaRPr lang="ca-ES" sz="3200" b="1" i="0" u="sng" strike="noStrike" cap="none" dirty="0" smtClea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1600" b="1" u="sng" dirty="0" smtClean="0"/>
              <a:t>Organitzadora acadèmia: EXÀMENS GIRONA</a:t>
            </a:r>
            <a:endParaRPr sz="16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KET</a:t>
            </a: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ca-ES" sz="2400" dirty="0" smtClean="0"/>
              <a:t>96 €</a:t>
            </a: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PET: </a:t>
            </a:r>
            <a:r>
              <a:rPr lang="ca-ES" sz="24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104</a:t>
            </a:r>
            <a:r>
              <a:rPr lang="ca-ES" sz="2400" dirty="0" smtClean="0"/>
              <a:t>€</a:t>
            </a: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ca-ES" sz="2400" dirty="0"/>
              <a:t>	</a:t>
            </a:r>
            <a:r>
              <a:rPr lang="ca-ES" sz="2400" dirty="0" smtClean="0"/>
              <a:t>	</a:t>
            </a:r>
            <a:endParaRPr sz="2400" dirty="0"/>
          </a:p>
          <a:p>
            <a:pPr marL="0" indent="0" algn="l">
              <a:spcBef>
                <a:spcPts val="480"/>
              </a:spcBef>
              <a:buSzPts val="2400"/>
            </a:pP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FCE: </a:t>
            </a:r>
            <a:r>
              <a:rPr lang="ca-ES" sz="2400" dirty="0" smtClean="0"/>
              <a:t>190</a:t>
            </a:r>
            <a:r>
              <a:rPr lang="ca-ES" sz="24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-ES" sz="2400" dirty="0" smtClean="0"/>
              <a:t>€			</a:t>
            </a:r>
            <a:endParaRPr lang="ca-ES" sz="2400" dirty="0"/>
          </a:p>
          <a:p>
            <a:pPr marL="0" indent="0" algn="l">
              <a:spcBef>
                <a:spcPts val="480"/>
              </a:spcBef>
              <a:buSzPts val="2400"/>
            </a:pPr>
            <a:r>
              <a:rPr lang="ca-ES" sz="24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CAE: 198</a:t>
            </a:r>
            <a:r>
              <a:rPr lang="ca-ES" sz="2400" dirty="0" smtClean="0"/>
              <a:t>€</a:t>
            </a:r>
            <a:r>
              <a:rPr lang="ca-ES" sz="1200" dirty="0" smtClean="0"/>
              <a:t> </a:t>
            </a:r>
          </a:p>
          <a:p>
            <a:pPr marL="0" indent="0" algn="l">
              <a:spcBef>
                <a:spcPts val="480"/>
              </a:spcBef>
              <a:buSzPts val="2400"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1" dirty="0" smtClean="0"/>
              <a:t>ON?</a:t>
            </a:r>
            <a:r>
              <a:rPr lang="ca-ES" sz="2400" dirty="0" smtClean="0"/>
              <a:t> INSTITUT SA PALOMERA, els alumnes no s’han de moure i el fan en un ambient  conegut amb els seus companys a preus molt ajustats (sense CAP comissió). 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1" dirty="0" smtClean="0"/>
              <a:t>QUAN?</a:t>
            </a:r>
            <a:r>
              <a:rPr lang="ca-ES" sz="2400" dirty="0" smtClean="0"/>
              <a:t> Dissabte 19 de juny pel matí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endParaRPr lang="ca-ES" sz="2400" dirty="0" smtClean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endParaRPr sz="2400" dirty="0"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632848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1400" b="1" i="0" u="sng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Per saber el nivell aproximat i fer mostres d’examen:</a:t>
            </a:r>
            <a:endParaRPr sz="1400" b="1" i="0" u="sng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Format de l’examen, tipus de preguntes, apartats, temps, models de </a:t>
            </a:r>
            <a:r>
              <a:rPr lang="ca-ES" sz="2400" b="0" i="0" u="none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preguntes i exàmens online </a:t>
            </a:r>
            <a:r>
              <a:rPr lang="ca-ES" sz="24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a...</a:t>
            </a:r>
            <a:endParaRPr sz="2400" b="1" i="0" u="sng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r>
              <a:rPr lang="ca-ES" sz="28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www.cambridgeenglish.org</a:t>
            </a:r>
            <a:endParaRPr sz="2800" b="1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1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Busqueu a EXAMS: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Char char="•"/>
            </a:pPr>
            <a:r>
              <a:rPr lang="ca-ES" sz="2400" b="1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Key</a:t>
            </a:r>
            <a:r>
              <a:rPr lang="ca-ES" sz="2400" b="1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(KET) for </a:t>
            </a:r>
            <a:r>
              <a:rPr lang="ca-ES" sz="2400" b="1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Schools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Char char="•"/>
            </a:pPr>
            <a:r>
              <a:rPr lang="ca-ES" sz="2400" b="1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Preliminary</a:t>
            </a:r>
            <a:r>
              <a:rPr lang="ca-ES" sz="2400" b="1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(PET) for </a:t>
            </a:r>
            <a:r>
              <a:rPr lang="ca-ES" sz="2400" b="1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Schools</a:t>
            </a:r>
            <a:endParaRPr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Char char="•"/>
            </a:pPr>
            <a:r>
              <a:rPr lang="ca-ES" sz="2400" b="1" i="0" u="none" strike="noStrike" cap="none" dirty="0" err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First</a:t>
            </a:r>
            <a:r>
              <a:rPr lang="ca-ES" sz="2400" b="1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(FCE) for </a:t>
            </a:r>
            <a:r>
              <a:rPr lang="ca-ES" sz="2400" b="1" i="0" u="none" strike="noStrike" cap="none" dirty="0" err="1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Schools</a:t>
            </a:r>
            <a:endParaRPr lang="ca-ES" sz="2400" b="1" i="0" u="none" strike="noStrike" cap="none" dirty="0" smtClea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Char char="•"/>
            </a:pPr>
            <a:r>
              <a:rPr lang="ca-ES" sz="2400" b="1" dirty="0" smtClean="0"/>
              <a:t>Advanced</a:t>
            </a:r>
            <a:endParaRPr lang="ca-ES" sz="2400" b="1" i="0" u="none" strike="noStrike" cap="none" dirty="0" smtClea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</a:pPr>
            <a:r>
              <a:rPr lang="ca-ES" sz="2400" b="1" dirty="0" smtClean="0"/>
              <a:t>Podeu demanar més material al vostre professor/a d’anglès i a la responsable dels exàmens!!! Confirmeu amb els vostres professors el nivell que teniu.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400" b="1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6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Shape 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632848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3200" b="1" i="0" u="sng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PREPARACIÓ</a:t>
            </a:r>
            <a:r>
              <a:rPr lang="ca-ES" sz="2400" b="1" i="0" u="sng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ca-ES" sz="2400" i="1" dirty="0" smtClean="0"/>
              <a:t>-Tindreu </a:t>
            </a:r>
            <a:r>
              <a:rPr lang="ca-ES" sz="2400" i="1" dirty="0"/>
              <a:t>accés </a:t>
            </a:r>
            <a:r>
              <a:rPr lang="ca-ES" sz="2400" i="1" dirty="0" smtClean="0"/>
              <a:t>al </a:t>
            </a:r>
            <a:r>
              <a:rPr lang="ca-ES" sz="2400" i="1" dirty="0" err="1" smtClean="0"/>
              <a:t>Google</a:t>
            </a:r>
            <a:r>
              <a:rPr lang="ca-ES" sz="2400" i="1" dirty="0" smtClean="0"/>
              <a:t> </a:t>
            </a:r>
            <a:r>
              <a:rPr lang="ca-ES" sz="2400" i="1" dirty="0" err="1" smtClean="0"/>
              <a:t>classroom</a:t>
            </a:r>
            <a:r>
              <a:rPr lang="ca-ES" sz="2400" i="1" dirty="0" smtClean="0"/>
              <a:t> </a:t>
            </a:r>
            <a:r>
              <a:rPr lang="ca-ES" sz="2400" i="1" dirty="0"/>
              <a:t>amb models d’examen i solucions</a:t>
            </a: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ca-ES" sz="2400" i="1" dirty="0" smtClean="0"/>
              <a:t>-Material </a:t>
            </a:r>
            <a:r>
              <a:rPr lang="ca-ES" sz="2400" i="1" dirty="0"/>
              <a:t>en paper del departament</a:t>
            </a: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ca-ES" sz="2400" i="1" dirty="0" smtClean="0"/>
              <a:t>-Us </a:t>
            </a:r>
            <a:r>
              <a:rPr lang="ca-ES" sz="2400" i="1" dirty="0"/>
              <a:t>posarem en contacte amb gent del mateix nivell per poder fer grup d’estudi/practicar </a:t>
            </a:r>
            <a:r>
              <a:rPr lang="ca-ES" sz="2400" i="1" dirty="0" err="1" smtClean="0"/>
              <a:t>speaking</a:t>
            </a:r>
            <a:r>
              <a:rPr lang="ca-ES" sz="2400" i="1" dirty="0" smtClean="0"/>
              <a:t> (si voleu)</a:t>
            </a: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ca-ES" sz="2400" i="1" dirty="0"/>
              <a:t>- </a:t>
            </a:r>
            <a:r>
              <a:rPr lang="ca-ES" sz="2400" i="1" dirty="0" smtClean="0"/>
              <a:t>Estarem </a:t>
            </a:r>
            <a:r>
              <a:rPr lang="ca-ES" sz="2400" i="1" dirty="0"/>
              <a:t>disponibles per resoldre dubtes</a:t>
            </a: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i="1" dirty="0"/>
          </a:p>
          <a:p>
            <a:pPr marL="91440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Shape 1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632848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b="1" u="sng" dirty="0" smtClean="0"/>
              <a:t>MATRICULACIÓ</a:t>
            </a:r>
            <a:r>
              <a:rPr lang="ca-ES" sz="2400" b="1" i="0" u="sng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ca-ES" sz="2000" dirty="0" smtClean="0"/>
              <a:t>ABANS DEL DIA 10 DE MAIG mitjançant aquest web:</a:t>
            </a:r>
          </a:p>
          <a:p>
            <a:r>
              <a:rPr lang="ca-ES" sz="2000" u="sng" dirty="0" smtClean="0">
                <a:hlinkClick r:id="rId3"/>
              </a:rPr>
              <a:t>https</a:t>
            </a:r>
            <a:r>
              <a:rPr lang="ca-ES" sz="2000" u="sng" dirty="0">
                <a:hlinkClick r:id="rId3"/>
              </a:rPr>
              <a:t>://cemdesk.com/examensgirona/codigos/es</a:t>
            </a:r>
            <a:r>
              <a:rPr lang="ca-ES" sz="2000" u="sng" dirty="0" smtClean="0">
                <a:hlinkClick r:id="rId3"/>
              </a:rPr>
              <a:t>/</a:t>
            </a:r>
            <a:endParaRPr lang="ca-ES" sz="2000" dirty="0"/>
          </a:p>
          <a:p>
            <a:r>
              <a:rPr lang="ca-ES" sz="2000" dirty="0" smtClean="0"/>
              <a:t>-</a:t>
            </a:r>
            <a:r>
              <a:rPr lang="ca-ES" sz="2000" dirty="0"/>
              <a:t>KET for </a:t>
            </a:r>
            <a:r>
              <a:rPr lang="ca-ES" sz="2000" dirty="0" err="1"/>
              <a:t>schools</a:t>
            </a:r>
            <a:r>
              <a:rPr lang="ca-ES" sz="2000" dirty="0"/>
              <a:t> - </a:t>
            </a:r>
            <a:r>
              <a:rPr lang="ca-ES" sz="2000" dirty="0" smtClean="0"/>
              <a:t>CODI </a:t>
            </a:r>
            <a:r>
              <a:rPr lang="ca-ES" sz="2000" dirty="0"/>
              <a:t>per </a:t>
            </a:r>
            <a:r>
              <a:rPr lang="ca-ES" sz="2000" dirty="0" smtClean="0"/>
              <a:t>matricular-se: DICOH (96 euros)</a:t>
            </a:r>
            <a:endParaRPr lang="ca-ES" sz="2000" dirty="0"/>
          </a:p>
          <a:p>
            <a:r>
              <a:rPr lang="ca-ES" sz="2000" dirty="0"/>
              <a:t>-PET for </a:t>
            </a:r>
            <a:r>
              <a:rPr lang="ca-ES" sz="2000" dirty="0" err="1"/>
              <a:t>schools</a:t>
            </a:r>
            <a:r>
              <a:rPr lang="ca-ES" sz="2000" dirty="0"/>
              <a:t>- </a:t>
            </a:r>
            <a:r>
              <a:rPr lang="ca-ES" sz="2000" dirty="0" smtClean="0"/>
              <a:t> </a:t>
            </a:r>
            <a:r>
              <a:rPr lang="ca-ES" sz="2000" dirty="0"/>
              <a:t>CODI per </a:t>
            </a:r>
            <a:r>
              <a:rPr lang="ca-ES" sz="2000" dirty="0" smtClean="0"/>
              <a:t>matricular-se: W7C4R (104 euros)</a:t>
            </a:r>
            <a:endParaRPr lang="ca-ES" sz="2000" dirty="0"/>
          </a:p>
          <a:p>
            <a:r>
              <a:rPr lang="ca-ES" sz="2000" dirty="0"/>
              <a:t>-FCE for </a:t>
            </a:r>
            <a:r>
              <a:rPr lang="ca-ES" sz="2000" dirty="0" err="1"/>
              <a:t>schools</a:t>
            </a:r>
            <a:r>
              <a:rPr lang="ca-ES" sz="2000" dirty="0"/>
              <a:t> (</a:t>
            </a:r>
            <a:r>
              <a:rPr lang="ca-ES" sz="2000" dirty="0" err="1"/>
              <a:t>First</a:t>
            </a:r>
            <a:r>
              <a:rPr lang="ca-ES" sz="2000" dirty="0"/>
              <a:t>) </a:t>
            </a:r>
            <a:r>
              <a:rPr lang="ca-ES" sz="2000" dirty="0" smtClean="0"/>
              <a:t>- </a:t>
            </a:r>
            <a:r>
              <a:rPr lang="ca-ES" sz="2000" dirty="0"/>
              <a:t>CODI per </a:t>
            </a:r>
            <a:r>
              <a:rPr lang="ca-ES" sz="2000" dirty="0" smtClean="0"/>
              <a:t>matricular-se: IA5HU (190 euros)</a:t>
            </a:r>
            <a:endParaRPr lang="ca-ES" sz="2000" dirty="0"/>
          </a:p>
          <a:p>
            <a:r>
              <a:rPr lang="ca-ES" sz="2000" dirty="0"/>
              <a:t>-CAE (Advanced</a:t>
            </a:r>
            <a:r>
              <a:rPr lang="ca-ES" sz="2000" dirty="0" smtClean="0"/>
              <a:t>)-CODI </a:t>
            </a:r>
            <a:r>
              <a:rPr lang="ca-ES" sz="2000" dirty="0"/>
              <a:t>per </a:t>
            </a:r>
            <a:r>
              <a:rPr lang="ca-ES" sz="2000" dirty="0" smtClean="0"/>
              <a:t>matricular-se: NSYNN (198 euros)</a:t>
            </a:r>
          </a:p>
          <a:p>
            <a:endParaRPr lang="ca-ES" sz="2000" dirty="0" smtClean="0"/>
          </a:p>
          <a:p>
            <a:r>
              <a:rPr lang="ca-ES" sz="2000" dirty="0" smtClean="0"/>
              <a:t>Podreu pagar a la mateixa pàgina. Informeu al vostre professor/a que us voleu matricular, i fixeu-vos bé que ho feu al nivell que voleu. Podeu comprovar cada l’import a d’alt, com es pot veure a la propera captura de pantalla.</a:t>
            </a:r>
            <a:endParaRPr lang="ca-ES" sz="2000" dirty="0"/>
          </a:p>
          <a:p>
            <a:r>
              <a:rPr lang="ca-ES" b="1" dirty="0"/>
              <a:t> </a:t>
            </a:r>
            <a:endParaRPr lang="ca-ES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endParaRPr dirty="0"/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</a:t>
            </a:r>
            <a:r>
              <a:rPr lang="ca-ES" sz="4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ca-ES" sz="4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English</a:t>
            </a:r>
            <a:r>
              <a:rPr lang="ca-ES" sz="4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ca-ES" sz="40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Exams</a:t>
            </a:r>
            <a:endParaRPr sz="4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Shape 144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543417" cy="4392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ca-ES" sz="2400" b="1" dirty="0" smtClean="0"/>
              <a:t>Exemple de la informació que us cal: </a:t>
            </a:r>
            <a:r>
              <a:rPr lang="ca-ES" sz="2400" b="1" dirty="0"/>
              <a:t> </a:t>
            </a:r>
            <a:endParaRPr lang="ca-ES" sz="2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endParaRPr sz="2400" b="1" i="0" u="sng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t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31" y="1772816"/>
            <a:ext cx="7248046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1115616" y="980728"/>
            <a:ext cx="6408712" cy="9361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600" dirty="0" smtClean="0"/>
              <a:t>ACLARACIÓ  APARTAT “NOMBRE COMPLETO PAREJA EXAMEN ORAL”: </a:t>
            </a:r>
            <a:br>
              <a:rPr lang="ca-ES" sz="1600" dirty="0" smtClean="0"/>
            </a:br>
            <a:r>
              <a:rPr lang="ca-ES" sz="1600" dirty="0"/>
              <a:t/>
            </a:r>
            <a:br>
              <a:rPr lang="ca-ES" sz="1600" dirty="0"/>
            </a:br>
            <a:endParaRPr sz="1600" dirty="0"/>
          </a:p>
        </p:txBody>
      </p:sp>
      <p:sp>
        <p:nvSpPr>
          <p:cNvPr id="160" name="Shape 160"/>
          <p:cNvSpPr txBox="1">
            <a:spLocks noGrp="1"/>
          </p:cNvSpPr>
          <p:nvPr>
            <p:ph type="subTitle" idx="1"/>
          </p:nvPr>
        </p:nvSpPr>
        <p:spPr>
          <a:xfrm>
            <a:off x="1331640" y="1628800"/>
            <a:ext cx="6408712" cy="4032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ca-ES" dirty="0"/>
              <a:t>Com que cal fer un examen oral en parelles, en aquest apartat, l’alumne pot dir si té cap company del mateix nivell amb qui la vulgui fer que e presenti a aquesta convocatòria. Si no en té, li buscarem una!</a:t>
            </a:r>
            <a:br>
              <a:rPr lang="ca-ES" dirty="0"/>
            </a:b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ctrTitle"/>
          </p:nvPr>
        </p:nvSpPr>
        <p:spPr>
          <a:xfrm>
            <a:off x="539552" y="260649"/>
            <a:ext cx="7772400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a-E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lang="ca-ES" sz="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Cambridge English Exams</a:t>
            </a:r>
            <a:endParaRPr sz="4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Shape 152"/>
          <p:cNvSpPr txBox="1">
            <a:spLocks noGrp="1"/>
          </p:cNvSpPr>
          <p:nvPr>
            <p:ph type="subTitle" idx="1"/>
          </p:nvPr>
        </p:nvSpPr>
        <p:spPr>
          <a:xfrm>
            <a:off x="611560" y="1268760"/>
            <a:ext cx="7632848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endParaRPr lang="ca-ES" sz="5400" b="1" i="0" strike="noStrike" cap="none" dirty="0" smtClea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5400" b="1" i="0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Gràcies </a:t>
            </a:r>
          </a:p>
          <a:p>
            <a:pPr marL="0" marR="0" lvl="0" indent="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5400" b="1" i="0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per la vostra </a:t>
            </a:r>
          </a:p>
          <a:p>
            <a:pPr marL="0" marR="0" lvl="0" indent="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5400" b="1" i="0" strike="noStrike" cap="none" dirty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atenció!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rPr lang="ca-ES" sz="2000" b="1" dirty="0" smtClean="0"/>
              <a:t>						</a:t>
            </a:r>
            <a:endParaRPr sz="2000" b="1" i="0" strike="noStrike" cap="none" dirty="0">
              <a:solidFill>
                <a:srgbClr val="888888"/>
              </a:solidFill>
              <a:sym typeface="Calibri"/>
            </a:endParaRP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077" y="586209"/>
            <a:ext cx="987425" cy="407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324272"/>
            <a:ext cx="1816100" cy="261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426</Words>
  <Application>Microsoft Office PowerPoint</Application>
  <PresentationFormat>Presentació en pantalla (4:3)</PresentationFormat>
  <Paragraphs>83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11</vt:i4>
      </vt:variant>
    </vt:vector>
  </HeadingPairs>
  <TitlesOfParts>
    <vt:vector size="12" baseType="lpstr">
      <vt:lpstr>Tema de l'Office</vt:lpstr>
      <vt:lpstr>                  Cambridge English Exams</vt:lpstr>
      <vt:lpstr>                  Cambridge English Exams</vt:lpstr>
      <vt:lpstr>Presentació del PowerPoint</vt:lpstr>
      <vt:lpstr>Presentació del PowerPoint</vt:lpstr>
      <vt:lpstr>                  Cambridge English Exams</vt:lpstr>
      <vt:lpstr>                  Cambridge English Exams</vt:lpstr>
      <vt:lpstr>                  Cambridge English Exams</vt:lpstr>
      <vt:lpstr>                  Cambridge English Exams</vt:lpstr>
      <vt:lpstr>                  Cambridge English Exams</vt:lpstr>
      <vt:lpstr>ACLARACIÓ  APARTAT “NOMBRE COMPLETO PAREJA EXAMEN ORAL”:   </vt:lpstr>
      <vt:lpstr>                  Cambridge English Exams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Cambridge English Exams</dc:title>
  <dc:creator>Carreras Carriqui, Maria Cristina</dc:creator>
  <cp:lastModifiedBy>Rodrigo Fontana, Olga</cp:lastModifiedBy>
  <cp:revision>11</cp:revision>
  <dcterms:modified xsi:type="dcterms:W3CDTF">2021-04-23T09:13:05Z</dcterms:modified>
</cp:coreProperties>
</file>